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sldIdLst>
    <p:sldId id="256" r:id="rId5"/>
    <p:sldId id="272" r:id="rId6"/>
    <p:sldId id="290" r:id="rId7"/>
    <p:sldId id="291" r:id="rId8"/>
    <p:sldId id="276" r:id="rId9"/>
    <p:sldId id="296" r:id="rId10"/>
    <p:sldId id="297" r:id="rId11"/>
    <p:sldId id="286" r:id="rId12"/>
    <p:sldId id="261" r:id="rId13"/>
    <p:sldId id="282" r:id="rId14"/>
    <p:sldId id="293" r:id="rId15"/>
    <p:sldId id="294" r:id="rId16"/>
    <p:sldId id="295" r:id="rId17"/>
    <p:sldId id="280" r:id="rId18"/>
    <p:sldId id="262" r:id="rId19"/>
    <p:sldId id="268" r:id="rId20"/>
    <p:sldId id="273" r:id="rId21"/>
    <p:sldId id="288" r:id="rId22"/>
    <p:sldId id="289" r:id="rId23"/>
    <p:sldId id="281" r:id="rId24"/>
    <p:sldId id="292" r:id="rId25"/>
    <p:sldId id="278" r:id="rId26"/>
    <p:sldId id="274" r:id="rId27"/>
    <p:sldId id="25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DEFF8"/>
    <a:srgbClr val="B7E5ED"/>
    <a:srgbClr val="B1C2E2"/>
    <a:srgbClr val="B7B7B7"/>
    <a:srgbClr val="FACB9D"/>
    <a:srgbClr val="F4D3D3"/>
    <a:srgbClr val="96C4E0"/>
    <a:srgbClr val="94E4EF"/>
    <a:srgbClr val="ADDAF1"/>
    <a:srgbClr val="79B9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7" autoAdjust="0"/>
    <p:restoredTop sz="79184" autoAdjust="0"/>
  </p:normalViewPr>
  <p:slideViewPr>
    <p:cSldViewPr snapToGrid="0">
      <p:cViewPr varScale="1">
        <p:scale>
          <a:sx n="100" d="100"/>
          <a:sy n="100" d="100"/>
        </p:scale>
        <p:origin x="24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5ADD6D-0218-4376-8D3F-B0804CF6ED70}" type="datetimeFigureOut">
              <a:rPr lang="en-US" smtClean="0"/>
              <a:t>5/12/24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9B5F42-9BF4-4CE2-9399-1A64F0FFB7D1}" type="slidenum">
              <a:rPr lang="en-US" smtClean="0"/>
              <a:t>‹#›</a:t>
            </a:fld>
            <a:endParaRPr lang="en-US"/>
          </a:p>
        </p:txBody>
      </p:sp>
    </p:spTree>
    <p:extLst>
      <p:ext uri="{BB962C8B-B14F-4D97-AF65-F5344CB8AC3E}">
        <p14:creationId xmlns:p14="http://schemas.microsoft.com/office/powerpoint/2010/main" val="2001004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Prof. Yan’s introduction. Hello everyone, </a:t>
            </a:r>
            <a:r>
              <a:rPr lang="en-US" altLang="zh-CN" dirty="0"/>
              <a:t>I am </a:t>
            </a:r>
            <a:r>
              <a:rPr lang="en-US" dirty="0"/>
              <a:t>Yongjie, and I am from the University of Pittsburgh. Today I am going to share </a:t>
            </a:r>
            <a:r>
              <a:rPr lang="en-US" altLang="zh-CN" dirty="0"/>
              <a:t>our</a:t>
            </a:r>
            <a:r>
              <a:rPr lang="en-US" dirty="0"/>
              <a:t> recent work, which is called MAF: exploring mobile acoustic field for hand-to-face gesture interactions</a:t>
            </a:r>
          </a:p>
        </p:txBody>
      </p:sp>
      <p:sp>
        <p:nvSpPr>
          <p:cNvPr id="4" name="Slide Number Placeholder 3"/>
          <p:cNvSpPr>
            <a:spLocks noGrp="1"/>
          </p:cNvSpPr>
          <p:nvPr>
            <p:ph type="sldNum" sz="quarter" idx="5"/>
          </p:nvPr>
        </p:nvSpPr>
        <p:spPr/>
        <p:txBody>
          <a:bodyPr/>
          <a:lstStyle/>
          <a:p>
            <a:fld id="{6C9B5F42-9BF4-4CE2-9399-1A64F0FFB7D1}" type="slidenum">
              <a:rPr lang="en-US" smtClean="0"/>
              <a:t>1</a:t>
            </a:fld>
            <a:endParaRPr lang="en-US"/>
          </a:p>
        </p:txBody>
      </p:sp>
    </p:spTree>
    <p:extLst>
      <p:ext uri="{BB962C8B-B14F-4D97-AF65-F5344CB8AC3E}">
        <p14:creationId xmlns:p14="http://schemas.microsoft.com/office/powerpoint/2010/main" val="2943848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ECECEC"/>
                </a:solidFill>
                <a:effectLst/>
                <a:latin typeface="Söhne"/>
              </a:rPr>
              <a:t>Inspired </a:t>
            </a:r>
            <a:r>
              <a:rPr lang="en-US" b="0" i="0" dirty="0">
                <a:solidFill>
                  <a:srgbClr val="ECECEC"/>
                </a:solidFill>
                <a:effectLst/>
                <a:latin typeface="Söhne"/>
              </a:rPr>
              <a:t>from these natural phenomena, we‘ve identified a </a:t>
            </a:r>
            <a:r>
              <a:rPr lang="en-US" altLang="zh-CN" b="0" i="0" dirty="0">
                <a:solidFill>
                  <a:srgbClr val="ECECEC"/>
                </a:solidFill>
                <a:effectLst/>
                <a:latin typeface="Söhne"/>
              </a:rPr>
              <a:t>novel </a:t>
            </a:r>
            <a:r>
              <a:rPr lang="en-US" b="0" i="0" dirty="0">
                <a:solidFill>
                  <a:srgbClr val="ECECEC"/>
                </a:solidFill>
                <a:effectLst/>
                <a:latin typeface="Söhne"/>
              </a:rPr>
              <a:t>application. By using the concept of surface and leaky acoustic waves, we’ve found a unique opportunity with bone-conduction earphones to build a mobile acoustic field.</a:t>
            </a:r>
            <a:endParaRPr lang="en-US" dirty="0"/>
          </a:p>
        </p:txBody>
      </p:sp>
      <p:sp>
        <p:nvSpPr>
          <p:cNvPr id="4" name="Slide Number Placeholder 3"/>
          <p:cNvSpPr>
            <a:spLocks noGrp="1"/>
          </p:cNvSpPr>
          <p:nvPr>
            <p:ph type="sldNum" sz="quarter" idx="5"/>
          </p:nvPr>
        </p:nvSpPr>
        <p:spPr/>
        <p:txBody>
          <a:bodyPr/>
          <a:lstStyle/>
          <a:p>
            <a:fld id="{6C9B5F42-9BF4-4CE2-9399-1A64F0FFB7D1}" type="slidenum">
              <a:rPr lang="en-US" smtClean="0"/>
              <a:t>10</a:t>
            </a:fld>
            <a:endParaRPr lang="en-US"/>
          </a:p>
        </p:txBody>
      </p:sp>
    </p:spTree>
    <p:extLst>
      <p:ext uri="{BB962C8B-B14F-4D97-AF65-F5344CB8AC3E}">
        <p14:creationId xmlns:p14="http://schemas.microsoft.com/office/powerpoint/2010/main" val="1020089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latin typeface="Söhne"/>
              </a:rPr>
              <a:t>With this acoustic field established </a:t>
            </a:r>
            <a:r>
              <a:rPr lang="en-US" altLang="zh-CN" b="0" i="0" dirty="0">
                <a:solidFill>
                  <a:srgbClr val="ECECEC"/>
                </a:solidFill>
                <a:effectLst/>
                <a:latin typeface="Söhne"/>
              </a:rPr>
              <a:t>by</a:t>
            </a:r>
            <a:r>
              <a:rPr lang="en-US" b="0" i="0" dirty="0">
                <a:solidFill>
                  <a:srgbClr val="ECECEC"/>
                </a:solidFill>
                <a:effectLst/>
                <a:latin typeface="Söhne"/>
              </a:rPr>
              <a:t> bone-conduction earphones, let's pivot back to hand-to-face gestures. </a:t>
            </a:r>
          </a:p>
          <a:p>
            <a:pPr algn="l"/>
            <a:r>
              <a:rPr lang="en-US" b="0" i="0" dirty="0">
                <a:solidFill>
                  <a:srgbClr val="ECECEC"/>
                </a:solidFill>
                <a:effectLst/>
                <a:latin typeface="Söhne"/>
              </a:rPr>
              <a:t>Our research has shown that different gestures within this field cause notable changes. Essentially, gestures close to or near the face can alter the patterns of both </a:t>
            </a:r>
            <a:r>
              <a:rPr lang="en-US" altLang="zh-CN" b="0" i="0" dirty="0">
                <a:solidFill>
                  <a:srgbClr val="ECECEC"/>
                </a:solidFill>
                <a:effectLst/>
                <a:latin typeface="Söhne"/>
              </a:rPr>
              <a:t>surface and leaky acoustic wave</a:t>
            </a:r>
            <a:r>
              <a:rPr lang="en-US" b="0" i="0" dirty="0">
                <a:solidFill>
                  <a:srgbClr val="ECECEC"/>
                </a:solidFill>
                <a:effectLst/>
                <a:latin typeface="Söhne"/>
              </a:rPr>
              <a:t> signals.</a:t>
            </a:r>
          </a:p>
          <a:p>
            <a:pPr algn="l"/>
            <a:endParaRPr lang="en-US" b="0" i="0" dirty="0">
              <a:solidFill>
                <a:srgbClr val="ECECEC"/>
              </a:solidFill>
              <a:effectLst/>
              <a:latin typeface="Söhne"/>
            </a:endParaRPr>
          </a:p>
          <a:p>
            <a:pPr algn="l"/>
            <a:r>
              <a:rPr lang="en-US" b="0" i="0" dirty="0">
                <a:solidFill>
                  <a:srgbClr val="ECECEC"/>
                </a:solidFill>
                <a:effectLst/>
                <a:latin typeface="Söhne"/>
              </a:rPr>
              <a:t>Now, let's </a:t>
            </a:r>
            <a:r>
              <a:rPr lang="en-US" altLang="zh-CN" b="0" i="0" dirty="0">
                <a:solidFill>
                  <a:srgbClr val="ECECEC"/>
                </a:solidFill>
                <a:effectLst/>
                <a:latin typeface="Söhne"/>
              </a:rPr>
              <a:t>show the examples </a:t>
            </a:r>
            <a:r>
              <a:rPr lang="en-US" b="0" i="0" dirty="0">
                <a:solidFill>
                  <a:srgbClr val="ECECEC"/>
                </a:solidFill>
                <a:effectLst/>
                <a:latin typeface="Söhne"/>
              </a:rPr>
              <a:t>what happens when we touch our face. </a:t>
            </a:r>
          </a:p>
        </p:txBody>
      </p:sp>
      <p:sp>
        <p:nvSpPr>
          <p:cNvPr id="4" name="Slide Number Placeholder 3"/>
          <p:cNvSpPr>
            <a:spLocks noGrp="1"/>
          </p:cNvSpPr>
          <p:nvPr>
            <p:ph type="sldNum" sz="quarter" idx="5"/>
          </p:nvPr>
        </p:nvSpPr>
        <p:spPr/>
        <p:txBody>
          <a:bodyPr/>
          <a:lstStyle/>
          <a:p>
            <a:fld id="{6C9B5F42-9BF4-4CE2-9399-1A64F0FFB7D1}" type="slidenum">
              <a:rPr lang="en-US" smtClean="0"/>
              <a:t>11</a:t>
            </a:fld>
            <a:endParaRPr lang="en-US"/>
          </a:p>
        </p:txBody>
      </p:sp>
    </p:spTree>
    <p:extLst>
      <p:ext uri="{BB962C8B-B14F-4D97-AF65-F5344CB8AC3E}">
        <p14:creationId xmlns:p14="http://schemas.microsoft.com/office/powerpoint/2010/main" val="1234989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latin typeface="Söhne"/>
              </a:rPr>
              <a:t>We've observed that in the frequency domain, this action introduces a distinct signal alteration. </a:t>
            </a:r>
            <a:br>
              <a:rPr lang="en-US" b="0" i="0" dirty="0">
                <a:solidFill>
                  <a:srgbClr val="ECECEC"/>
                </a:solidFill>
                <a:effectLst/>
                <a:latin typeface="Söhne"/>
              </a:rPr>
            </a:br>
            <a:r>
              <a:rPr lang="en-US" b="0" i="0" dirty="0">
                <a:solidFill>
                  <a:srgbClr val="ECECEC"/>
                </a:solidFill>
                <a:effectLst/>
                <a:latin typeface="Söhne"/>
              </a:rPr>
              <a:t>What i</a:t>
            </a:r>
            <a:r>
              <a:rPr lang="en-US" altLang="zh-CN" b="0" i="0" dirty="0">
                <a:solidFill>
                  <a:srgbClr val="ECECEC"/>
                </a:solidFill>
                <a:effectLst/>
                <a:latin typeface="Söhne"/>
              </a:rPr>
              <a:t>f we perform the approaching gestures,</a:t>
            </a:r>
            <a:endParaRPr lang="en-US" b="0" i="0" dirty="0">
              <a:solidFill>
                <a:srgbClr val="ECECEC"/>
              </a:solidFill>
              <a:effectLst/>
              <a:latin typeface="Söhne"/>
            </a:endParaRPr>
          </a:p>
        </p:txBody>
      </p:sp>
      <p:sp>
        <p:nvSpPr>
          <p:cNvPr id="4" name="Slide Number Placeholder 3"/>
          <p:cNvSpPr>
            <a:spLocks noGrp="1"/>
          </p:cNvSpPr>
          <p:nvPr>
            <p:ph type="sldNum" sz="quarter" idx="5"/>
          </p:nvPr>
        </p:nvSpPr>
        <p:spPr/>
        <p:txBody>
          <a:bodyPr/>
          <a:lstStyle/>
          <a:p>
            <a:fld id="{6C9B5F42-9BF4-4CE2-9399-1A64F0FFB7D1}" type="slidenum">
              <a:rPr lang="en-US" smtClean="0"/>
              <a:t>12</a:t>
            </a:fld>
            <a:endParaRPr lang="en-US"/>
          </a:p>
        </p:txBody>
      </p:sp>
    </p:spTree>
    <p:extLst>
      <p:ext uri="{BB962C8B-B14F-4D97-AF65-F5344CB8AC3E}">
        <p14:creationId xmlns:p14="http://schemas.microsoft.com/office/powerpoint/2010/main" val="4244785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The results are promising, the u</a:t>
            </a:r>
            <a:r>
              <a:rPr lang="en-US" altLang="zh-CN" dirty="0"/>
              <a:t>ser gestures performed on or in the vicinity of the face can perturb the channel of surface and leaky acoustic wave signals which caused the clear patterns.</a:t>
            </a:r>
            <a:br>
              <a:rPr lang="en-US" b="0" i="0" dirty="0">
                <a:solidFill>
                  <a:srgbClr val="FFFFFF"/>
                </a:solidFill>
                <a:effectLst/>
                <a:latin typeface="Inter"/>
              </a:rPr>
            </a:br>
            <a:endParaRPr lang="en-US" dirty="0"/>
          </a:p>
        </p:txBody>
      </p:sp>
      <p:sp>
        <p:nvSpPr>
          <p:cNvPr id="4" name="Slide Number Placeholder 3"/>
          <p:cNvSpPr>
            <a:spLocks noGrp="1"/>
          </p:cNvSpPr>
          <p:nvPr>
            <p:ph type="sldNum" sz="quarter" idx="5"/>
          </p:nvPr>
        </p:nvSpPr>
        <p:spPr/>
        <p:txBody>
          <a:bodyPr/>
          <a:lstStyle/>
          <a:p>
            <a:fld id="{6C9B5F42-9BF4-4CE2-9399-1A64F0FFB7D1}" type="slidenum">
              <a:rPr lang="en-US" smtClean="0"/>
              <a:t>13</a:t>
            </a:fld>
            <a:endParaRPr lang="en-US"/>
          </a:p>
        </p:txBody>
      </p:sp>
    </p:spTree>
    <p:extLst>
      <p:ext uri="{BB962C8B-B14F-4D97-AF65-F5344CB8AC3E}">
        <p14:creationId xmlns:p14="http://schemas.microsoft.com/office/powerpoint/2010/main" val="1789092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latin typeface="Söhne"/>
              </a:rPr>
              <a:t>Let's explore how the MAF performs with various signal settings and distances for a better understanding. Our goal is to find the right balance – we need a strong signal for accurate detection, but not so intense that it bothers human ears.</a:t>
            </a:r>
          </a:p>
          <a:p>
            <a:pPr algn="l"/>
            <a:endParaRPr lang="en-US" b="0" i="0" dirty="0">
              <a:solidFill>
                <a:srgbClr val="ECECEC"/>
              </a:solidFill>
              <a:effectLst/>
              <a:latin typeface="Söhne"/>
            </a:endParaRPr>
          </a:p>
          <a:p>
            <a:pPr algn="l"/>
            <a:r>
              <a:rPr lang="en-US" b="0" i="0" dirty="0">
                <a:solidFill>
                  <a:srgbClr val="ECECEC"/>
                </a:solidFill>
                <a:effectLst/>
                <a:latin typeface="Söhne"/>
              </a:rPr>
              <a:t>[x]We had a participant perform approaching gestures towards her face - twenty times. </a:t>
            </a:r>
          </a:p>
          <a:p>
            <a:pPr algn="l"/>
            <a:r>
              <a:rPr lang="en-US" b="0" i="0" dirty="0">
                <a:solidFill>
                  <a:srgbClr val="ECECEC"/>
                </a:solidFill>
                <a:effectLst/>
                <a:latin typeface="Söhne"/>
              </a:rPr>
              <a:t>[x]The findings were clear. The MAF worked best when the transmitted signal was at 45dB SPL, particularly for gestures near the left side of the face, and at a distance of about 5cm. Which means we can use a safe sound level to detect the gestures.</a:t>
            </a:r>
          </a:p>
          <a:p>
            <a:pPr algn="l"/>
            <a:endParaRPr lang="en-US" b="0" i="0" dirty="0">
              <a:solidFill>
                <a:srgbClr val="ECECEC"/>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Calibri" panose="020F0502020204030204" pitchFamily="34" charset="0"/>
              <a:ea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6C9B5F42-9BF4-4CE2-9399-1A64F0FFB7D1}" type="slidenum">
              <a:rPr lang="en-US" smtClean="0"/>
              <a:t>14</a:t>
            </a:fld>
            <a:endParaRPr lang="en-US"/>
          </a:p>
        </p:txBody>
      </p:sp>
    </p:spTree>
    <p:extLst>
      <p:ext uri="{BB962C8B-B14F-4D97-AF65-F5344CB8AC3E}">
        <p14:creationId xmlns:p14="http://schemas.microsoft.com/office/powerpoint/2010/main" val="2170436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latin typeface="Söhne"/>
              </a:rPr>
              <a:t>Next, we focused on defining the gestures. To do this, we brought in 22 participants to help us select a dozen of gestures. Each person wore commercial bone-conduction earphones and performed each gesture. After that, they filled out a survey using a Likert scale, and it is covered for four </a:t>
            </a:r>
            <a:r>
              <a:rPr lang="en-US" b="0" i="0" dirty="0" err="1">
                <a:solidFill>
                  <a:srgbClr val="ECECEC"/>
                </a:solidFill>
                <a:effectLst/>
                <a:latin typeface="Söhne"/>
              </a:rPr>
              <a:t>aspects:simplicity</a:t>
            </a:r>
            <a:r>
              <a:rPr lang="en-US" b="0" i="0" dirty="0">
                <a:solidFill>
                  <a:srgbClr val="ECECEC"/>
                </a:solidFill>
                <a:effectLst/>
                <a:latin typeface="Söhne"/>
              </a:rPr>
              <a:t>, social acceptability, </a:t>
            </a:r>
            <a:r>
              <a:rPr lang="en-US" b="0" i="0" dirty="0" err="1">
                <a:solidFill>
                  <a:srgbClr val="ECECEC"/>
                </a:solidFill>
                <a:effectLst/>
                <a:latin typeface="Söhne"/>
              </a:rPr>
              <a:t>佛teeg</a:t>
            </a:r>
            <a:r>
              <a:rPr lang="en-US" b="0" i="0" dirty="0">
                <a:solidFill>
                  <a:srgbClr val="ECECEC"/>
                </a:solidFill>
                <a:effectLst/>
                <a:latin typeface="Söhne"/>
              </a:rPr>
              <a:t>, and ambiguity. This helped us determine which gestures were user-friendly. </a:t>
            </a:r>
            <a:endParaRPr lang="en-US" dirty="0"/>
          </a:p>
        </p:txBody>
      </p:sp>
      <p:sp>
        <p:nvSpPr>
          <p:cNvPr id="4" name="Slide Number Placeholder 3"/>
          <p:cNvSpPr>
            <a:spLocks noGrp="1"/>
          </p:cNvSpPr>
          <p:nvPr>
            <p:ph type="sldNum" sz="quarter" idx="5"/>
          </p:nvPr>
        </p:nvSpPr>
        <p:spPr/>
        <p:txBody>
          <a:bodyPr/>
          <a:lstStyle/>
          <a:p>
            <a:fld id="{6C9B5F42-9BF4-4CE2-9399-1A64F0FFB7D1}" type="slidenum">
              <a:rPr lang="en-US" smtClean="0"/>
              <a:t>15</a:t>
            </a:fld>
            <a:endParaRPr lang="en-US"/>
          </a:p>
        </p:txBody>
      </p:sp>
    </p:spTree>
    <p:extLst>
      <p:ext uri="{BB962C8B-B14F-4D97-AF65-F5344CB8AC3E}">
        <p14:creationId xmlns:p14="http://schemas.microsoft.com/office/powerpoint/2010/main" val="3755900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latin typeface="Söhne"/>
              </a:rPr>
              <a:t>Let me briefly talk about the survey results displayed in this graph, a higher score means better. </a:t>
            </a:r>
          </a:p>
          <a:p>
            <a:r>
              <a:rPr lang="en-US" b="0" i="0" dirty="0">
                <a:solidFill>
                  <a:srgbClr val="ECECEC"/>
                </a:solidFill>
                <a:effectLst/>
                <a:latin typeface="Söhne"/>
              </a:rPr>
              <a:t>[x]Gesture ‘C’ pinching face and gesture ‘F’ scratching face received the lowest scores, because most users found them annoying. </a:t>
            </a:r>
          </a:p>
          <a:p>
            <a:r>
              <a:rPr lang="en-US" b="0" i="0" dirty="0">
                <a:solidFill>
                  <a:srgbClr val="ECECEC"/>
                </a:solidFill>
                <a:effectLst/>
                <a:latin typeface="Söhne"/>
              </a:rPr>
              <a:t>[x]Based on this feedback, we refined our original twelve gestures down to a more user-friendly set of ten.</a:t>
            </a:r>
            <a:endParaRPr lang="en-US" dirty="0"/>
          </a:p>
        </p:txBody>
      </p:sp>
      <p:sp>
        <p:nvSpPr>
          <p:cNvPr id="4" name="Slide Number Placeholder 3"/>
          <p:cNvSpPr>
            <a:spLocks noGrp="1"/>
          </p:cNvSpPr>
          <p:nvPr>
            <p:ph type="sldNum" sz="quarter" idx="5"/>
          </p:nvPr>
        </p:nvSpPr>
        <p:spPr/>
        <p:txBody>
          <a:bodyPr/>
          <a:lstStyle/>
          <a:p>
            <a:fld id="{6C9B5F42-9BF4-4CE2-9399-1A64F0FFB7D1}" type="slidenum">
              <a:rPr lang="en-US" smtClean="0"/>
              <a:t>16</a:t>
            </a:fld>
            <a:endParaRPr lang="en-US"/>
          </a:p>
        </p:txBody>
      </p:sp>
    </p:spTree>
    <p:extLst>
      <p:ext uri="{BB962C8B-B14F-4D97-AF65-F5344CB8AC3E}">
        <p14:creationId xmlns:p14="http://schemas.microsoft.com/office/powerpoint/2010/main" val="3191707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latin typeface="Söhne"/>
              </a:rPr>
              <a:t>After analyzing the survey results and refining our gesture set, we shift our focus to the system design for gesture detection and recognition. Our system consists of two key components. In the first step of signal pre-processing, we chose a single-tone inaudible probing signal at 18kHz as our transmission signal.</a:t>
            </a:r>
            <a:endParaRPr lang="en-US" dirty="0"/>
          </a:p>
        </p:txBody>
      </p:sp>
      <p:sp>
        <p:nvSpPr>
          <p:cNvPr id="4" name="Slide Number Placeholder 3"/>
          <p:cNvSpPr>
            <a:spLocks noGrp="1"/>
          </p:cNvSpPr>
          <p:nvPr>
            <p:ph type="sldNum" sz="quarter" idx="5"/>
          </p:nvPr>
        </p:nvSpPr>
        <p:spPr/>
        <p:txBody>
          <a:bodyPr/>
          <a:lstStyle/>
          <a:p>
            <a:fld id="{6C9B5F42-9BF4-4CE2-9399-1A64F0FFB7D1}" type="slidenum">
              <a:rPr lang="en-US" smtClean="0"/>
              <a:t>17</a:t>
            </a:fld>
            <a:endParaRPr lang="en-US"/>
          </a:p>
        </p:txBody>
      </p:sp>
    </p:spTree>
    <p:extLst>
      <p:ext uri="{BB962C8B-B14F-4D97-AF65-F5344CB8AC3E}">
        <p14:creationId xmlns:p14="http://schemas.microsoft.com/office/powerpoint/2010/main" val="44270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 adopt several filters to filter our gesture signals</a:t>
            </a:r>
            <a:r>
              <a:rPr lang="en-US" altLang="zh-CN" sz="1200" b="1" dirty="0">
                <a:latin typeface="Calibri" panose="020F0502020204030204" pitchFamily="34" charset="0"/>
                <a:ea typeface="Calibri" panose="020F0502020204030204" pitchFamily="34" charset="0"/>
                <a:cs typeface="Calibri" panose="020F0502020204030204" pitchFamily="34" charset="0"/>
              </a:rPr>
              <a:t>. To be specific, we used band pass and band stop filters to filter the original probing signal. And we applied an advanced wiener filter to avoid noise.</a:t>
            </a:r>
            <a:endParaRPr lang="en-US" dirty="0"/>
          </a:p>
        </p:txBody>
      </p:sp>
      <p:sp>
        <p:nvSpPr>
          <p:cNvPr id="4" name="Slide Number Placeholder 3"/>
          <p:cNvSpPr>
            <a:spLocks noGrp="1"/>
          </p:cNvSpPr>
          <p:nvPr>
            <p:ph type="sldNum" sz="quarter" idx="5"/>
          </p:nvPr>
        </p:nvSpPr>
        <p:spPr/>
        <p:txBody>
          <a:bodyPr/>
          <a:lstStyle/>
          <a:p>
            <a:fld id="{6C9B5F42-9BF4-4CE2-9399-1A64F0FFB7D1}" type="slidenum">
              <a:rPr lang="en-US" smtClean="0"/>
              <a:t>18</a:t>
            </a:fld>
            <a:endParaRPr lang="en-US"/>
          </a:p>
        </p:txBody>
      </p:sp>
    </p:spTree>
    <p:extLst>
      <p:ext uri="{BB962C8B-B14F-4D97-AF65-F5344CB8AC3E}">
        <p14:creationId xmlns:p14="http://schemas.microsoft.com/office/powerpoint/2010/main" val="3975138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step of the signal processing pipeline is using a KL divergence segmentation with a 2.5 second window to fully segment a gesture.</a:t>
            </a:r>
          </a:p>
        </p:txBody>
      </p:sp>
      <p:sp>
        <p:nvSpPr>
          <p:cNvPr id="4" name="Slide Number Placeholder 3"/>
          <p:cNvSpPr>
            <a:spLocks noGrp="1"/>
          </p:cNvSpPr>
          <p:nvPr>
            <p:ph type="sldNum" sz="quarter" idx="5"/>
          </p:nvPr>
        </p:nvSpPr>
        <p:spPr/>
        <p:txBody>
          <a:bodyPr/>
          <a:lstStyle/>
          <a:p>
            <a:fld id="{6C9B5F42-9BF4-4CE2-9399-1A64F0FFB7D1}" type="slidenum">
              <a:rPr lang="en-US" smtClean="0"/>
              <a:t>19</a:t>
            </a:fld>
            <a:endParaRPr lang="en-US"/>
          </a:p>
        </p:txBody>
      </p:sp>
    </p:spTree>
    <p:extLst>
      <p:ext uri="{BB962C8B-B14F-4D97-AF65-F5344CB8AC3E}">
        <p14:creationId xmlns:p14="http://schemas.microsoft.com/office/powerpoint/2010/main" val="3770940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latin typeface="Söhne"/>
              </a:rPr>
              <a:t>Hand-to-face gestures play an important role in how we communicate and control devices in our daily lives. Let’s look at their key attributes:</a:t>
            </a:r>
          </a:p>
          <a:p>
            <a:pPr algn="l"/>
            <a:r>
              <a:rPr lang="en-US" b="0" i="0" dirty="0">
                <a:solidFill>
                  <a:srgbClr val="ECECEC"/>
                </a:solidFill>
                <a:effectLst/>
                <a:latin typeface="Söhne"/>
              </a:rPr>
              <a:t>First, they’re natural and easy to use. You can quickly perform tasks and learn gestures without much effort.</a:t>
            </a:r>
          </a:p>
          <a:p>
            <a:pPr algn="l"/>
            <a:r>
              <a:rPr lang="en-US" b="0" i="0" dirty="0">
                <a:solidFill>
                  <a:srgbClr val="ECECEC"/>
                </a:solidFill>
                <a:effectLst/>
                <a:latin typeface="Söhne"/>
              </a:rPr>
              <a:t>They offer incredible convenience too. You can interact with technology freely, no matter where you are, without needing special equipment.</a:t>
            </a:r>
          </a:p>
          <a:p>
            <a:pPr algn="l"/>
            <a:r>
              <a:rPr lang="en-US" b="0" i="0" dirty="0">
                <a:solidFill>
                  <a:srgbClr val="ECECEC"/>
                </a:solidFill>
                <a:effectLst/>
                <a:latin typeface="Söhne"/>
              </a:rPr>
              <a:t>These gestures are also adaptable. They can be customized to fit each user’s preferences and actions. </a:t>
            </a:r>
          </a:p>
          <a:p>
            <a:pPr algn="l"/>
            <a:r>
              <a:rPr lang="en-US" b="0" i="0" dirty="0">
                <a:solidFill>
                  <a:srgbClr val="ECECEC"/>
                </a:solidFill>
                <a:effectLst/>
                <a:latin typeface="Söhne"/>
              </a:rPr>
              <a:t>And they’re also versatile.</a:t>
            </a:r>
          </a:p>
          <a:p>
            <a:pPr algn="l"/>
            <a:r>
              <a:rPr lang="en-US" b="0" i="0" dirty="0">
                <a:solidFill>
                  <a:srgbClr val="ECECEC"/>
                </a:solidFill>
                <a:effectLst/>
                <a:latin typeface="Söhne"/>
              </a:rPr>
              <a:t>For example, with a simple gesture, you can skip a song on your playlist.</a:t>
            </a:r>
          </a:p>
          <a:p>
            <a:pPr algn="l"/>
            <a:r>
              <a:rPr lang="en-US" b="0" i="0" dirty="0">
                <a:solidFill>
                  <a:srgbClr val="ECECEC"/>
                </a:solidFill>
                <a:effectLst/>
                <a:latin typeface="Söhne"/>
              </a:rPr>
              <a:t>They enhance virtual environments as well, like VR and AR, by making the experience more interactive.</a:t>
            </a:r>
          </a:p>
          <a:p>
            <a:pPr algn="l"/>
            <a:r>
              <a:rPr lang="en-US" b="0" i="0" dirty="0">
                <a:solidFill>
                  <a:srgbClr val="0D0D0D"/>
                </a:solidFill>
                <a:effectLst/>
                <a:highlight>
                  <a:srgbClr val="FFFFFF"/>
                </a:highlight>
                <a:latin typeface="Söhne"/>
              </a:rPr>
              <a:t>They also help keep us clean by cutting down on how often we touch our faces, which is great for public health.</a:t>
            </a:r>
          </a:p>
          <a:p>
            <a:pPr algn="l"/>
            <a:r>
              <a:rPr lang="en-US" b="0" i="0" dirty="0">
                <a:solidFill>
                  <a:srgbClr val="ECECEC"/>
                </a:solidFill>
                <a:effectLst/>
                <a:latin typeface="Söhne"/>
              </a:rPr>
              <a:t>Overall, hand-to-face gestures make interacting with our technology smoother and more intuitive.</a:t>
            </a:r>
          </a:p>
        </p:txBody>
      </p:sp>
      <p:sp>
        <p:nvSpPr>
          <p:cNvPr id="4" name="Slide Number Placeholder 3"/>
          <p:cNvSpPr>
            <a:spLocks noGrp="1"/>
          </p:cNvSpPr>
          <p:nvPr>
            <p:ph type="sldNum" sz="quarter" idx="5"/>
          </p:nvPr>
        </p:nvSpPr>
        <p:spPr/>
        <p:txBody>
          <a:bodyPr/>
          <a:lstStyle/>
          <a:p>
            <a:fld id="{6C9B5F42-9BF4-4CE2-9399-1A64F0FFB7D1}" type="slidenum">
              <a:rPr lang="en-US" smtClean="0"/>
              <a:t>2</a:t>
            </a:fld>
            <a:endParaRPr lang="en-US"/>
          </a:p>
        </p:txBody>
      </p:sp>
    </p:spTree>
    <p:extLst>
      <p:ext uri="{BB962C8B-B14F-4D97-AF65-F5344CB8AC3E}">
        <p14:creationId xmlns:p14="http://schemas.microsoft.com/office/powerpoint/2010/main" val="14691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latin typeface="Söhne"/>
              </a:rPr>
              <a:t>For the second step of our system design, we focused on gesture classification. </a:t>
            </a:r>
            <a:r>
              <a:rPr lang="en-US" altLang="zh-CN" b="0" i="0" dirty="0">
                <a:solidFill>
                  <a:srgbClr val="ECECEC"/>
                </a:solidFill>
                <a:effectLst/>
                <a:latin typeface="Söhne"/>
              </a:rPr>
              <a:t>W</a:t>
            </a:r>
            <a:r>
              <a:rPr lang="en-US" b="0" i="0" dirty="0">
                <a:solidFill>
                  <a:srgbClr val="ECECEC"/>
                </a:solidFill>
                <a:effectLst/>
                <a:latin typeface="Söhne"/>
              </a:rPr>
              <a:t>e utilized a deep neural network model. </a:t>
            </a:r>
          </a:p>
          <a:p>
            <a:r>
              <a:rPr lang="en-US" b="0" i="0" dirty="0">
                <a:solidFill>
                  <a:srgbClr val="ECECEC"/>
                </a:solidFill>
                <a:effectLst/>
                <a:latin typeface="Söhne"/>
              </a:rPr>
              <a:t>This model includes five layers of convolutional neural networks and a bi-directional long short-term memory layer to accurately recognize different gestures. </a:t>
            </a:r>
          </a:p>
          <a:p>
            <a:r>
              <a:rPr lang="en-US" b="0" i="0" dirty="0">
                <a:solidFill>
                  <a:srgbClr val="ECECEC"/>
                </a:solidFill>
                <a:effectLst/>
                <a:latin typeface="Söhne"/>
              </a:rPr>
              <a:t>We chose a short-term Fourier transform spectrogram as our model input because it offers a rich blend of time and frequency information. </a:t>
            </a:r>
          </a:p>
          <a:p>
            <a:r>
              <a:rPr lang="en-US" b="0" i="0" dirty="0">
                <a:solidFill>
                  <a:srgbClr val="ECECEC"/>
                </a:solidFill>
                <a:effectLst/>
                <a:latin typeface="Söhne"/>
              </a:rPr>
              <a:t>To ensure the model's reliability and avoid overfitting, we implemented several </a:t>
            </a:r>
            <a:r>
              <a:rPr lang="en-US" altLang="zh-CN" b="0" i="0" dirty="0">
                <a:solidFill>
                  <a:srgbClr val="ECECEC"/>
                </a:solidFill>
                <a:effectLst/>
                <a:latin typeface="Söhne"/>
              </a:rPr>
              <a:t>methods</a:t>
            </a:r>
            <a:r>
              <a:rPr lang="en-US" b="0" i="0" dirty="0">
                <a:solidFill>
                  <a:srgbClr val="ECECEC"/>
                </a:solidFill>
                <a:effectLst/>
                <a:latin typeface="Söhne"/>
              </a:rPr>
              <a:t>: leave-one-out cross-validation, L2 regularization, and combined early stopping with dropout layers.</a:t>
            </a:r>
            <a:endParaRPr lang="en-US" dirty="0"/>
          </a:p>
        </p:txBody>
      </p:sp>
      <p:sp>
        <p:nvSpPr>
          <p:cNvPr id="4" name="Slide Number Placeholder 3"/>
          <p:cNvSpPr>
            <a:spLocks noGrp="1"/>
          </p:cNvSpPr>
          <p:nvPr>
            <p:ph type="sldNum" sz="quarter" idx="5"/>
          </p:nvPr>
        </p:nvSpPr>
        <p:spPr/>
        <p:txBody>
          <a:bodyPr/>
          <a:lstStyle/>
          <a:p>
            <a:fld id="{6C9B5F42-9BF4-4CE2-9399-1A64F0FFB7D1}" type="slidenum">
              <a:rPr lang="en-US" smtClean="0"/>
              <a:t>20</a:t>
            </a:fld>
            <a:endParaRPr lang="en-US"/>
          </a:p>
        </p:txBody>
      </p:sp>
    </p:spTree>
    <p:extLst>
      <p:ext uri="{BB962C8B-B14F-4D97-AF65-F5344CB8AC3E}">
        <p14:creationId xmlns:p14="http://schemas.microsoft.com/office/powerpoint/2010/main" val="3599350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EC"/>
                </a:solidFill>
                <a:effectLst/>
                <a:latin typeface="Söhne"/>
              </a:rPr>
              <a:t>In the final </a:t>
            </a:r>
            <a:r>
              <a:rPr lang="en-US" b="0" i="0" dirty="0" err="1">
                <a:solidFill>
                  <a:srgbClr val="ECECEC"/>
                </a:solidFill>
                <a:effectLst/>
                <a:latin typeface="Söhne"/>
              </a:rPr>
              <a:t>evalution</a:t>
            </a:r>
            <a:r>
              <a:rPr lang="en-US" b="0" i="0" dirty="0">
                <a:solidFill>
                  <a:srgbClr val="ECECEC"/>
                </a:solidFill>
                <a:effectLst/>
                <a:latin typeface="Söhne"/>
              </a:rPr>
              <a:t>, it achieved a 92% </a:t>
            </a:r>
            <a:r>
              <a:rPr lang="zh-CN" altLang="en-US" b="0" i="0" dirty="0">
                <a:solidFill>
                  <a:srgbClr val="ECECEC"/>
                </a:solidFill>
                <a:effectLst/>
                <a:latin typeface="Söhne"/>
              </a:rPr>
              <a:t>爱</a:t>
            </a:r>
            <a:r>
              <a:rPr lang="en-US" altLang="zh-CN" b="0" i="0" dirty="0" err="1">
                <a:solidFill>
                  <a:srgbClr val="ECECEC"/>
                </a:solidFill>
                <a:effectLst/>
                <a:latin typeface="Söhne"/>
              </a:rPr>
              <a:t>Q</a:t>
            </a:r>
            <a:r>
              <a:rPr lang="en-US" b="0" i="0" dirty="0" err="1">
                <a:solidFill>
                  <a:srgbClr val="ECECEC"/>
                </a:solidFill>
                <a:effectLst/>
                <a:latin typeface="Söhne"/>
              </a:rPr>
              <a:t>racy</a:t>
            </a:r>
            <a:r>
              <a:rPr lang="en-US" b="0" i="0" dirty="0">
                <a:solidFill>
                  <a:srgbClr val="ECECEC"/>
                </a:solidFill>
                <a:effectLst/>
                <a:latin typeface="Söhne"/>
              </a:rPr>
              <a:t> rate in recognizing ten different gestures in the validation set. </a:t>
            </a:r>
            <a:endParaRPr lang="en-US" dirty="0"/>
          </a:p>
        </p:txBody>
      </p:sp>
      <p:sp>
        <p:nvSpPr>
          <p:cNvPr id="4" name="Slide Number Placeholder 3"/>
          <p:cNvSpPr>
            <a:spLocks noGrp="1"/>
          </p:cNvSpPr>
          <p:nvPr>
            <p:ph type="sldNum" sz="quarter" idx="5"/>
          </p:nvPr>
        </p:nvSpPr>
        <p:spPr/>
        <p:txBody>
          <a:bodyPr/>
          <a:lstStyle/>
          <a:p>
            <a:fld id="{6C9B5F42-9BF4-4CE2-9399-1A64F0FFB7D1}" type="slidenum">
              <a:rPr lang="en-US" smtClean="0"/>
              <a:t>21</a:t>
            </a:fld>
            <a:endParaRPr lang="en-US"/>
          </a:p>
        </p:txBody>
      </p:sp>
    </p:spTree>
    <p:extLst>
      <p:ext uri="{BB962C8B-B14F-4D97-AF65-F5344CB8AC3E}">
        <p14:creationId xmlns:p14="http://schemas.microsoft.com/office/powerpoint/2010/main" val="383930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latin typeface="Söhne"/>
              </a:rPr>
              <a:t>So let us talk about the leave-one-out approach to test the system's </a:t>
            </a:r>
            <a:r>
              <a:rPr lang="en-US" altLang="zh-CN" b="0" i="0" dirty="0">
                <a:solidFill>
                  <a:srgbClr val="ECECEC"/>
                </a:solidFill>
                <a:effectLst/>
                <a:latin typeface="Söhne"/>
              </a:rPr>
              <a:t>performance</a:t>
            </a:r>
            <a:r>
              <a:rPr lang="en-US" b="0" i="0" dirty="0">
                <a:solidFill>
                  <a:srgbClr val="ECECEC"/>
                </a:solidFill>
                <a:effectLst/>
                <a:latin typeface="Söhne"/>
              </a:rPr>
              <a:t> across various users. The results were </a:t>
            </a:r>
            <a:r>
              <a:rPr lang="en-US" altLang="zh-CN" b="0" i="0" dirty="0">
                <a:solidFill>
                  <a:srgbClr val="ECECEC"/>
                </a:solidFill>
                <a:effectLst/>
                <a:latin typeface="Söhne"/>
              </a:rPr>
              <a:t>promising</a:t>
            </a:r>
            <a:r>
              <a:rPr lang="en-US" b="0" i="0" dirty="0">
                <a:solidFill>
                  <a:srgbClr val="ECECEC"/>
                </a:solidFill>
                <a:effectLst/>
                <a:latin typeface="Söhne"/>
              </a:rPr>
              <a:t>: the recognition </a:t>
            </a:r>
            <a:r>
              <a:rPr lang="zh-CN" altLang="en-US" b="0" i="0" dirty="0">
                <a:solidFill>
                  <a:srgbClr val="ECECEC"/>
                </a:solidFill>
                <a:effectLst/>
                <a:latin typeface="Söhne"/>
              </a:rPr>
              <a:t>爱</a:t>
            </a:r>
            <a:r>
              <a:rPr lang="en-US" altLang="zh-CN" b="0" i="0" dirty="0" err="1">
                <a:solidFill>
                  <a:srgbClr val="ECECEC"/>
                </a:solidFill>
                <a:effectLst/>
                <a:latin typeface="Söhne"/>
              </a:rPr>
              <a:t>Q</a:t>
            </a:r>
            <a:r>
              <a:rPr lang="en-US" b="0" i="0" dirty="0" err="1">
                <a:solidFill>
                  <a:srgbClr val="ECECEC"/>
                </a:solidFill>
                <a:effectLst/>
                <a:latin typeface="Söhne"/>
              </a:rPr>
              <a:t>racy</a:t>
            </a:r>
            <a:r>
              <a:rPr lang="en-US" b="0" i="0" dirty="0">
                <a:solidFill>
                  <a:srgbClr val="ECECEC"/>
                </a:solidFill>
                <a:effectLst/>
                <a:latin typeface="Söhne"/>
              </a:rPr>
              <a:t>  remained consistently high, around 90% for all users.</a:t>
            </a:r>
          </a:p>
          <a:p>
            <a:r>
              <a:rPr lang="en-US" b="0" i="0" dirty="0">
                <a:solidFill>
                  <a:srgbClr val="ECECEC"/>
                </a:solidFill>
                <a:effectLst/>
                <a:latin typeface="Söhne"/>
              </a:rPr>
              <a:t> For more in-depth information about our benchmarks and methodologies, please refer to the detailed explanations in our paper.</a:t>
            </a:r>
            <a:endParaRPr lang="en-US" dirty="0"/>
          </a:p>
        </p:txBody>
      </p:sp>
      <p:sp>
        <p:nvSpPr>
          <p:cNvPr id="4" name="Slide Number Placeholder 3"/>
          <p:cNvSpPr>
            <a:spLocks noGrp="1"/>
          </p:cNvSpPr>
          <p:nvPr>
            <p:ph type="sldNum" sz="quarter" idx="5"/>
          </p:nvPr>
        </p:nvSpPr>
        <p:spPr/>
        <p:txBody>
          <a:bodyPr/>
          <a:lstStyle/>
          <a:p>
            <a:fld id="{6C9B5F42-9BF4-4CE2-9399-1A64F0FFB7D1}" type="slidenum">
              <a:rPr lang="en-US" smtClean="0"/>
              <a:t>22</a:t>
            </a:fld>
            <a:endParaRPr lang="en-US"/>
          </a:p>
        </p:txBody>
      </p:sp>
    </p:spTree>
    <p:extLst>
      <p:ext uri="{BB962C8B-B14F-4D97-AF65-F5344CB8AC3E}">
        <p14:creationId xmlns:p14="http://schemas.microsoft.com/office/powerpoint/2010/main" val="2258456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summary, we have </a:t>
            </a:r>
            <a:r>
              <a:rPr lang="en-US" sz="1200" b="1" dirty="0">
                <a:latin typeface="Calibri" panose="020F0502020204030204" pitchFamily="34" charset="0"/>
                <a:ea typeface="Calibri" panose="020F0502020204030204" pitchFamily="34" charset="0"/>
                <a:cs typeface="Calibri" panose="020F0502020204030204" pitchFamily="34" charset="0"/>
              </a:rPr>
              <a:t>Identified a new hand-to-face gesture interaction method. And the system can achieve a high </a:t>
            </a:r>
            <a:r>
              <a:rPr lang="zh-CN" altLang="en-US" b="0" i="0" dirty="0">
                <a:solidFill>
                  <a:srgbClr val="ECECEC"/>
                </a:solidFill>
                <a:effectLst/>
                <a:latin typeface="Söhne"/>
              </a:rPr>
              <a:t>爱</a:t>
            </a:r>
            <a:r>
              <a:rPr lang="en-US" altLang="zh-CN" b="0" i="0" dirty="0" err="1">
                <a:solidFill>
                  <a:srgbClr val="ECECEC"/>
                </a:solidFill>
                <a:effectLst/>
                <a:latin typeface="Söhne"/>
              </a:rPr>
              <a:t>Q</a:t>
            </a:r>
            <a:r>
              <a:rPr lang="en-US" b="0" i="0" dirty="0" err="1">
                <a:solidFill>
                  <a:srgbClr val="ECECEC"/>
                </a:solidFill>
                <a:effectLst/>
                <a:latin typeface="Söhne"/>
              </a:rPr>
              <a:t>racy</a:t>
            </a:r>
            <a:r>
              <a:rPr lang="en-US" sz="1200" b="1" dirty="0">
                <a:latin typeface="Calibri" panose="020F0502020204030204" pitchFamily="34" charset="0"/>
                <a:ea typeface="Calibri" panose="020F0502020204030204" pitchFamily="34" charset="0"/>
                <a:cs typeface="Calibri" panose="020F0502020204030204" pitchFamily="34" charset="0"/>
              </a:rPr>
              <a:t> on the validation set.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libri" panose="020F0502020204030204" pitchFamily="34" charset="0"/>
                <a:ea typeface="Calibri" panose="020F0502020204030204" pitchFamily="34" charset="0"/>
                <a:cs typeface="Calibri" panose="020F0502020204030204" pitchFamily="34" charset="0"/>
              </a:rPr>
              <a:t>The last thing we also Evaluated user acceptance and attitudes involving 22 participants.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C9B5F42-9BF4-4CE2-9399-1A64F0FFB7D1}" type="slidenum">
              <a:rPr lang="en-US" smtClean="0"/>
              <a:t>23</a:t>
            </a:fld>
            <a:endParaRPr lang="en-US"/>
          </a:p>
        </p:txBody>
      </p:sp>
    </p:spTree>
    <p:extLst>
      <p:ext uri="{BB962C8B-B14F-4D97-AF65-F5344CB8AC3E}">
        <p14:creationId xmlns:p14="http://schemas.microsoft.com/office/powerpoint/2010/main" val="2368479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9B5F42-9BF4-4CE2-9399-1A64F0FFB7D1}" type="slidenum">
              <a:rPr lang="en-US" smtClean="0"/>
              <a:t>24</a:t>
            </a:fld>
            <a:endParaRPr lang="en-US"/>
          </a:p>
        </p:txBody>
      </p:sp>
    </p:spTree>
    <p:extLst>
      <p:ext uri="{BB962C8B-B14F-4D97-AF65-F5344CB8AC3E}">
        <p14:creationId xmlns:p14="http://schemas.microsoft.com/office/powerpoint/2010/main" val="3028719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latin typeface="Söhne"/>
              </a:rPr>
              <a:t>Let's talk about how we recognize hand-to-face gestures nowadays.</a:t>
            </a:r>
          </a:p>
          <a:p>
            <a:pPr algn="l"/>
            <a:r>
              <a:rPr lang="en-US" b="0" i="0" dirty="0">
                <a:solidFill>
                  <a:srgbClr val="ECECEC"/>
                </a:solidFill>
                <a:effectLst/>
                <a:latin typeface="Söhne"/>
              </a:rPr>
              <a:t> For </a:t>
            </a:r>
            <a:r>
              <a:rPr lang="en-US" altLang="zh-CN" b="0" i="0" dirty="0">
                <a:solidFill>
                  <a:srgbClr val="ECECEC"/>
                </a:solidFill>
                <a:effectLst/>
                <a:latin typeface="Söhne"/>
              </a:rPr>
              <a:t>example</a:t>
            </a:r>
            <a:r>
              <a:rPr lang="en-US" b="0" i="0" dirty="0">
                <a:solidFill>
                  <a:srgbClr val="ECECEC"/>
                </a:solidFill>
                <a:effectLst/>
                <a:latin typeface="Söhne"/>
              </a:rPr>
              <a:t>, </a:t>
            </a:r>
            <a:r>
              <a:rPr lang="en-US" b="0" i="0" dirty="0" err="1">
                <a:solidFill>
                  <a:srgbClr val="ECECEC"/>
                </a:solidFill>
                <a:effectLst/>
                <a:latin typeface="Söhne"/>
              </a:rPr>
              <a:t>Facesight</a:t>
            </a:r>
            <a:r>
              <a:rPr lang="en-US" b="0" i="0" dirty="0">
                <a:solidFill>
                  <a:srgbClr val="ECECEC"/>
                </a:solidFill>
                <a:effectLst/>
                <a:latin typeface="Söhne"/>
              </a:rPr>
              <a:t> placed a camera onto your glasses to notice when your hand is near your face. </a:t>
            </a:r>
          </a:p>
          <a:p>
            <a:pPr algn="l"/>
            <a:r>
              <a:rPr lang="en-US" b="0" i="0" dirty="0">
                <a:solidFill>
                  <a:srgbClr val="ECECEC"/>
                </a:solidFill>
                <a:effectLst/>
                <a:latin typeface="Söhne"/>
              </a:rPr>
              <a:t>[x]But these vision-based methods can be heavy on processing power and cost, not to mention they often struggle with poor lighting or if something's in the way. And there's always that worry about privacy for users.</a:t>
            </a:r>
          </a:p>
          <a:p>
            <a:pPr algn="l"/>
            <a:r>
              <a:rPr lang="en-US" b="0" i="0" dirty="0">
                <a:solidFill>
                  <a:srgbClr val="ECECEC"/>
                </a:solidFill>
                <a:effectLst/>
                <a:latin typeface="Söhne"/>
              </a:rPr>
              <a:t>Then there are techs like faceguard or </a:t>
            </a:r>
            <a:r>
              <a:rPr lang="en-US" b="0" i="0" dirty="0" err="1">
                <a:solidFill>
                  <a:srgbClr val="ECECEC"/>
                </a:solidFill>
                <a:effectLst/>
                <a:latin typeface="Söhne"/>
              </a:rPr>
              <a:t>facetouch</a:t>
            </a:r>
            <a:r>
              <a:rPr lang="en-US" b="0" i="0" dirty="0">
                <a:solidFill>
                  <a:srgbClr val="ECECEC"/>
                </a:solidFill>
                <a:effectLst/>
                <a:latin typeface="Söhne"/>
              </a:rPr>
              <a:t>, which rely on IMU or vibration sensors to feel when your hand touches your face. </a:t>
            </a:r>
          </a:p>
          <a:p>
            <a:pPr algn="l"/>
            <a:r>
              <a:rPr lang="en-US" b="0" i="0" dirty="0">
                <a:solidFill>
                  <a:srgbClr val="ECECEC"/>
                </a:solidFill>
                <a:effectLst/>
                <a:latin typeface="Söhne"/>
              </a:rPr>
              <a:t>[x]They're a bit simpler but come with their own trade-offs, like not being as quick to respond or missing the mark on more complicated gestures.</a:t>
            </a:r>
          </a:p>
        </p:txBody>
      </p:sp>
      <p:sp>
        <p:nvSpPr>
          <p:cNvPr id="4" name="Slide Number Placeholder 3"/>
          <p:cNvSpPr>
            <a:spLocks noGrp="1"/>
          </p:cNvSpPr>
          <p:nvPr>
            <p:ph type="sldNum" sz="quarter" idx="5"/>
          </p:nvPr>
        </p:nvSpPr>
        <p:spPr/>
        <p:txBody>
          <a:bodyPr/>
          <a:lstStyle/>
          <a:p>
            <a:fld id="{6C9B5F42-9BF4-4CE2-9399-1A64F0FFB7D1}" type="slidenum">
              <a:rPr lang="en-US" smtClean="0"/>
              <a:t>3</a:t>
            </a:fld>
            <a:endParaRPr lang="en-US"/>
          </a:p>
        </p:txBody>
      </p:sp>
    </p:spTree>
    <p:extLst>
      <p:ext uri="{BB962C8B-B14F-4D97-AF65-F5344CB8AC3E}">
        <p14:creationId xmlns:p14="http://schemas.microsoft.com/office/powerpoint/2010/main" val="1311206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ECECEC"/>
                </a:solidFill>
                <a:effectLst/>
                <a:latin typeface="Söhne"/>
              </a:rPr>
              <a:t>Recently, the emerging </a:t>
            </a:r>
            <a:r>
              <a:rPr lang="en-US" b="1" i="0" dirty="0" err="1">
                <a:solidFill>
                  <a:srgbClr val="ECECEC"/>
                </a:solidFill>
                <a:effectLst/>
                <a:latin typeface="Söhne"/>
              </a:rPr>
              <a:t>earable</a:t>
            </a:r>
            <a:r>
              <a:rPr lang="en-US" b="1" i="0" dirty="0">
                <a:solidFill>
                  <a:srgbClr val="ECECEC"/>
                </a:solidFill>
                <a:effectLst/>
                <a:latin typeface="Söhne"/>
              </a:rPr>
              <a:t>-based solutions has shown great efforts for hand-to-face gestures. </a:t>
            </a:r>
          </a:p>
          <a:p>
            <a:pPr algn="l">
              <a:buFont typeface="+mj-lt"/>
              <a:buNone/>
            </a:pPr>
            <a:endParaRPr lang="en-US" b="1" i="0" dirty="0">
              <a:solidFill>
                <a:srgbClr val="ECECEC"/>
              </a:solidFill>
              <a:effectLst/>
              <a:latin typeface="Söhne"/>
            </a:endParaRPr>
          </a:p>
          <a:p>
            <a:pPr algn="l">
              <a:buFont typeface="+mj-lt"/>
              <a:buNone/>
            </a:pPr>
            <a:r>
              <a:rPr lang="en-US" b="1" i="0" dirty="0">
                <a:solidFill>
                  <a:srgbClr val="ECECEC"/>
                </a:solidFill>
                <a:effectLst/>
                <a:latin typeface="Söhne"/>
              </a:rPr>
              <a:t>For example, </a:t>
            </a:r>
            <a:r>
              <a:rPr lang="en-US" b="1" i="0" dirty="0" err="1">
                <a:solidFill>
                  <a:srgbClr val="ECECEC"/>
                </a:solidFill>
                <a:effectLst/>
                <a:latin typeface="Söhne"/>
              </a:rPr>
              <a:t>earbuddy</a:t>
            </a:r>
            <a:r>
              <a:rPr lang="en-US" b="0" i="0" dirty="0">
                <a:solidFill>
                  <a:srgbClr val="ECECEC"/>
                </a:solidFill>
                <a:effectLst/>
                <a:latin typeface="Söhne"/>
              </a:rPr>
              <a:t> uses microphones in noise-canceling earphones to pick up the sound of gestures near the face and ears. And '</a:t>
            </a:r>
            <a:r>
              <a:rPr lang="en-US" b="0" i="0" dirty="0" err="1">
                <a:solidFill>
                  <a:srgbClr val="ECECEC"/>
                </a:solidFill>
                <a:effectLst/>
                <a:latin typeface="Söhne"/>
              </a:rPr>
              <a:t>facesense</a:t>
            </a:r>
            <a:r>
              <a:rPr lang="en-US" b="0" i="0" dirty="0">
                <a:solidFill>
                  <a:srgbClr val="ECECEC"/>
                </a:solidFill>
                <a:effectLst/>
                <a:latin typeface="Söhne"/>
              </a:rPr>
              <a:t>' brings a new twist with thermal-sensing earbuds for recognizing gestures.</a:t>
            </a:r>
          </a:p>
          <a:p>
            <a:pPr algn="l">
              <a:buFont typeface="+mj-lt"/>
              <a:buNone/>
            </a:pPr>
            <a:r>
              <a:rPr lang="en-US" b="0" i="0" dirty="0">
                <a:solidFill>
                  <a:srgbClr val="ECECEC"/>
                </a:solidFill>
                <a:effectLst/>
                <a:latin typeface="Söhne"/>
              </a:rPr>
              <a:t>[x] Although these </a:t>
            </a:r>
            <a:r>
              <a:rPr lang="en-US" b="0" i="0" dirty="0" err="1">
                <a:solidFill>
                  <a:srgbClr val="ECECEC"/>
                </a:solidFill>
                <a:effectLst/>
                <a:latin typeface="Söhne"/>
              </a:rPr>
              <a:t>earable</a:t>
            </a:r>
            <a:r>
              <a:rPr lang="en-US" b="0" i="0" dirty="0">
                <a:solidFill>
                  <a:srgbClr val="ECECEC"/>
                </a:solidFill>
                <a:effectLst/>
                <a:latin typeface="Söhne"/>
              </a:rPr>
              <a:t> technologies are quite inventive, they're not without their challenges — for example, they're not that great at picking up gestures that happen above the face.</a:t>
            </a:r>
            <a:endParaRPr lang="en-US" b="1" i="0" dirty="0">
              <a:solidFill>
                <a:srgbClr val="ECECEC"/>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ltLang="zh-CN" b="1" i="0" dirty="0">
                <a:solidFill>
                  <a:srgbClr val="ECECEC"/>
                </a:solidFill>
                <a:effectLst/>
                <a:latin typeface="Söhne"/>
              </a:rPr>
              <a:t>On the other hand, </a:t>
            </a:r>
            <a:r>
              <a:rPr lang="en-US" b="0" i="0" dirty="0">
                <a:solidFill>
                  <a:srgbClr val="ECECEC"/>
                </a:solidFill>
                <a:effectLst/>
                <a:latin typeface="Söhne"/>
              </a:rPr>
              <a:t>‘</a:t>
            </a:r>
            <a:r>
              <a:rPr lang="en-US" b="0" i="0" dirty="0" err="1">
                <a:solidFill>
                  <a:srgbClr val="ECECEC"/>
                </a:solidFill>
                <a:effectLst/>
                <a:latin typeface="Söhne"/>
              </a:rPr>
              <a:t>FreeDigiter</a:t>
            </a:r>
            <a:r>
              <a:rPr lang="en-US" b="0" i="0" dirty="0">
                <a:solidFill>
                  <a:srgbClr val="ECECEC"/>
                </a:solidFill>
                <a:effectLst/>
                <a:latin typeface="Söhne"/>
              </a:rPr>
              <a:t>’ gets creative by incorporating proximity sensors into earbuds for finger gestures close to the ear, without any contact. And ‘</a:t>
            </a:r>
            <a:r>
              <a:rPr lang="en-US" b="0" i="0" dirty="0" err="1">
                <a:solidFill>
                  <a:srgbClr val="ECECEC"/>
                </a:solidFill>
                <a:effectLst/>
                <a:latin typeface="Söhne"/>
              </a:rPr>
              <a:t>SonicASL</a:t>
            </a:r>
            <a:r>
              <a:rPr lang="en-US" b="0" i="0" dirty="0">
                <a:solidFill>
                  <a:srgbClr val="ECECEC"/>
                </a:solidFill>
                <a:effectLst/>
                <a:latin typeface="Söhne"/>
              </a:rPr>
              <a:t>’ uses a unique setup with a speaker and microphone to interpret sign language for those who are deaf.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dirty="0">
                <a:solidFill>
                  <a:srgbClr val="ECECEC"/>
                </a:solidFill>
                <a:effectLst/>
                <a:latin typeface="Söhne"/>
              </a:rPr>
              <a:t>[x]These approaches broaden how we can interact but also bring the challenge of integrating more complex hardware of </a:t>
            </a:r>
            <a:r>
              <a:rPr lang="en-US" b="0" i="0" dirty="0" err="1">
                <a:solidFill>
                  <a:srgbClr val="ECECEC"/>
                </a:solidFill>
                <a:effectLst/>
                <a:latin typeface="Söhne"/>
              </a:rPr>
              <a:t>dedicted</a:t>
            </a:r>
            <a:r>
              <a:rPr lang="en-US" b="0" i="0" dirty="0">
                <a:solidFill>
                  <a:srgbClr val="ECECEC"/>
                </a:solidFill>
                <a:effectLst/>
                <a:latin typeface="Söhne"/>
              </a:rPr>
              <a:t> sensors.</a:t>
            </a:r>
            <a:endParaRPr lang="en-US" dirty="0"/>
          </a:p>
        </p:txBody>
      </p:sp>
      <p:sp>
        <p:nvSpPr>
          <p:cNvPr id="4" name="Slide Number Placeholder 3"/>
          <p:cNvSpPr>
            <a:spLocks noGrp="1"/>
          </p:cNvSpPr>
          <p:nvPr>
            <p:ph type="sldNum" sz="quarter" idx="5"/>
          </p:nvPr>
        </p:nvSpPr>
        <p:spPr/>
        <p:txBody>
          <a:bodyPr/>
          <a:lstStyle/>
          <a:p>
            <a:fld id="{6C9B5F42-9BF4-4CE2-9399-1A64F0FFB7D1}" type="slidenum">
              <a:rPr lang="en-US" smtClean="0"/>
              <a:t>4</a:t>
            </a:fld>
            <a:endParaRPr lang="en-US"/>
          </a:p>
        </p:txBody>
      </p:sp>
    </p:spTree>
    <p:extLst>
      <p:ext uri="{BB962C8B-B14F-4D97-AF65-F5344CB8AC3E}">
        <p14:creationId xmlns:p14="http://schemas.microsoft.com/office/powerpoint/2010/main" val="2505826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based on previous works’ contributions and limitations we have a question, </a:t>
            </a:r>
            <a:r>
              <a:rPr lang="en-US" altLang="zh-CN" dirty="0"/>
              <a:t> </a:t>
            </a:r>
            <a:r>
              <a:rPr lang="en-US" altLang="zh-CN" sz="1200" b="1" i="0" dirty="0">
                <a:effectLst/>
                <a:latin typeface="Calibri" panose="020F0502020204030204" pitchFamily="34" charset="0"/>
                <a:ea typeface="Calibri" panose="020F0502020204030204" pitchFamily="34" charset="0"/>
                <a:cs typeface="Calibri" panose="020F0502020204030204" pitchFamily="34" charset="0"/>
              </a:rPr>
              <a:t>C</a:t>
            </a:r>
            <a:r>
              <a:rPr lang="en-US" sz="1200" b="1" i="0" dirty="0">
                <a:effectLst/>
                <a:latin typeface="Calibri" panose="020F0502020204030204" pitchFamily="34" charset="0"/>
                <a:ea typeface="Calibri" panose="020F0502020204030204" pitchFamily="34" charset="0"/>
                <a:cs typeface="Calibri" panose="020F0502020204030204" pitchFamily="34" charset="0"/>
              </a:rPr>
              <a:t>an we design a system that is able to detect hand-to-face gestures, whether in </a:t>
            </a:r>
            <a:r>
              <a:rPr lang="en-US" sz="1200" b="1" i="1"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contact with the face or above it</a:t>
            </a:r>
            <a:r>
              <a:rPr lang="en-US" sz="1200" b="1" i="0" dirty="0">
                <a:effectLst/>
                <a:latin typeface="Calibri" panose="020F0502020204030204" pitchFamily="34" charset="0"/>
                <a:ea typeface="Calibri" panose="020F0502020204030204" pitchFamily="34" charset="0"/>
                <a:cs typeface="Calibri" panose="020F0502020204030204" pitchFamily="34" charset="0"/>
              </a:rPr>
              <a:t>, using widely </a:t>
            </a:r>
            <a:r>
              <a:rPr lang="en-US" sz="1200" b="1" i="1" dirty="0">
                <a:solidFill>
                  <a:srgbClr val="FF0000"/>
                </a:solidFill>
                <a:effectLst/>
                <a:latin typeface="Arial" panose="020B0604020202020204" pitchFamily="34" charset="0"/>
                <a:ea typeface="Calibri" panose="020F0502020204030204" pitchFamily="34" charset="0"/>
                <a:cs typeface="Arial" panose="020B0604020202020204" pitchFamily="34" charset="0"/>
              </a:rPr>
              <a:t>accessible commodity earphones</a:t>
            </a:r>
            <a:r>
              <a:rPr lang="en-US" sz="1200" b="1" i="0" dirty="0">
                <a:effectLst/>
                <a:latin typeface="Calibri" panose="020F0502020204030204" pitchFamily="34" charset="0"/>
                <a:ea typeface="Calibri" panose="020F0502020204030204" pitchFamily="34" charset="0"/>
                <a:cs typeface="Calibri" panose="020F0502020204030204" pitchFamily="34" charset="0"/>
              </a:rPr>
              <a:t>?</a:t>
            </a:r>
            <a:endParaRPr lang="en-US" altLang="zh-CN" sz="1200" b="1" dirty="0">
              <a:latin typeface="Calibri" panose="020F0502020204030204" pitchFamily="34" charset="0"/>
              <a:ea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6C9B5F42-9BF4-4CE2-9399-1A64F0FFB7D1}" type="slidenum">
              <a:rPr lang="en-US" smtClean="0"/>
              <a:t>5</a:t>
            </a:fld>
            <a:endParaRPr lang="en-US"/>
          </a:p>
        </p:txBody>
      </p:sp>
    </p:spTree>
    <p:extLst>
      <p:ext uri="{BB962C8B-B14F-4D97-AF65-F5344CB8AC3E}">
        <p14:creationId xmlns:p14="http://schemas.microsoft.com/office/powerpoint/2010/main" val="3122109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latin typeface="Söhne"/>
              </a:rPr>
              <a:t>We observed something fascinating. </a:t>
            </a:r>
          </a:p>
          <a:p>
            <a:r>
              <a:rPr lang="en-US" b="0" i="0" dirty="0">
                <a:solidFill>
                  <a:srgbClr val="ECECEC"/>
                </a:solidFill>
                <a:effectLst/>
                <a:latin typeface="Söhne"/>
              </a:rPr>
              <a:t>[x]When we put a speaker near our face and play music, there's a distinct reaction. </a:t>
            </a:r>
          </a:p>
          <a:p>
            <a:r>
              <a:rPr lang="en-US" b="0" i="0" dirty="0">
                <a:solidFill>
                  <a:srgbClr val="ECECEC"/>
                </a:solidFill>
                <a:effectLst/>
                <a:latin typeface="Söhne"/>
              </a:rPr>
              <a:t>[x]The sound causes a subtle vibration in the skin's surface tissue. </a:t>
            </a:r>
          </a:p>
          <a:p>
            <a:r>
              <a:rPr lang="en-US" altLang="zh-CN" b="0" i="0" dirty="0">
                <a:solidFill>
                  <a:srgbClr val="ECECEC"/>
                </a:solidFill>
                <a:effectLst/>
                <a:latin typeface="Söhne"/>
              </a:rPr>
              <a:t>[x]And</a:t>
            </a:r>
            <a:r>
              <a:rPr lang="en-US" b="0" i="0" dirty="0">
                <a:solidFill>
                  <a:srgbClr val="ECECEC"/>
                </a:solidFill>
                <a:effectLst/>
                <a:latin typeface="Söhne"/>
              </a:rPr>
              <a:t>, a portion of the signal's energy slightly leaks into the surrounding air</a:t>
            </a:r>
          </a:p>
        </p:txBody>
      </p:sp>
      <p:sp>
        <p:nvSpPr>
          <p:cNvPr id="4" name="Slide Number Placeholder 3"/>
          <p:cNvSpPr>
            <a:spLocks noGrp="1"/>
          </p:cNvSpPr>
          <p:nvPr>
            <p:ph type="sldNum" sz="quarter" idx="5"/>
          </p:nvPr>
        </p:nvSpPr>
        <p:spPr/>
        <p:txBody>
          <a:bodyPr/>
          <a:lstStyle/>
          <a:p>
            <a:fld id="{6C9B5F42-9BF4-4CE2-9399-1A64F0FFB7D1}" type="slidenum">
              <a:rPr lang="en-US" smtClean="0"/>
              <a:t>6</a:t>
            </a:fld>
            <a:endParaRPr lang="en-US"/>
          </a:p>
        </p:txBody>
      </p:sp>
    </p:spTree>
    <p:extLst>
      <p:ext uri="{BB962C8B-B14F-4D97-AF65-F5344CB8AC3E}">
        <p14:creationId xmlns:p14="http://schemas.microsoft.com/office/powerpoint/2010/main" val="1431886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EC"/>
                </a:solidFill>
                <a:effectLst/>
                <a:latin typeface="Söhne"/>
              </a:rPr>
              <a:t>This phenomenon is explained by two types of signal behaviors. One is the surface acoustic wave </a:t>
            </a:r>
            <a:r>
              <a:rPr lang="en-US" altLang="zh-CN" dirty="0">
                <a:latin typeface="Arial" panose="020B0604020202020204" pitchFamily="34" charset="0"/>
                <a:cs typeface="Arial" panose="020B0604020202020204" pitchFamily="34" charset="0"/>
              </a:rPr>
              <a:t>that</a:t>
            </a:r>
            <a:r>
              <a:rPr lang="en-US" dirty="0">
                <a:latin typeface="Arial" panose="020B0604020202020204" pitchFamily="34" charset="0"/>
                <a:cs typeface="Arial" panose="020B0604020202020204" pitchFamily="34" charset="0"/>
              </a:rPr>
              <a:t> travels along the surface of an elastic material.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EC"/>
                </a:solidFill>
                <a:effectLst/>
                <a:latin typeface="Söhne"/>
              </a:rPr>
              <a:t>, and the another one is the leaky surface acoustic wave which </a:t>
            </a:r>
            <a:r>
              <a:rPr lang="en-US" dirty="0">
                <a:latin typeface="Arial" panose="020B0604020202020204" pitchFamily="34" charset="0"/>
                <a:cs typeface="Arial" panose="020B0604020202020204" pitchFamily="34" charset="0"/>
              </a:rPr>
              <a:t>is </a:t>
            </a:r>
            <a:r>
              <a:rPr lang="en-US" altLang="zh-CN" dirty="0">
                <a:latin typeface="Arial" panose="020B0604020202020204" pitchFamily="34" charset="0"/>
                <a:cs typeface="Arial" panose="020B0604020202020204" pitchFamily="34" charset="0"/>
              </a:rPr>
              <a:t>an acoustic wave partially transfers energy into the adjacent medium</a:t>
            </a:r>
            <a:r>
              <a:rPr lang="en-US" b="0" i="0" dirty="0">
                <a:solidFill>
                  <a:srgbClr val="ECECEC"/>
                </a:solidFill>
                <a:effectLst/>
                <a:latin typeface="Söhne"/>
              </a:rPr>
              <a:t>. </a:t>
            </a:r>
            <a:endParaRPr lang="en-US" dirty="0"/>
          </a:p>
        </p:txBody>
      </p:sp>
      <p:sp>
        <p:nvSpPr>
          <p:cNvPr id="4" name="Slide Number Placeholder 3"/>
          <p:cNvSpPr>
            <a:spLocks noGrp="1"/>
          </p:cNvSpPr>
          <p:nvPr>
            <p:ph type="sldNum" sz="quarter" idx="5"/>
          </p:nvPr>
        </p:nvSpPr>
        <p:spPr/>
        <p:txBody>
          <a:bodyPr/>
          <a:lstStyle/>
          <a:p>
            <a:fld id="{6C9B5F42-9BF4-4CE2-9399-1A64F0FFB7D1}" type="slidenum">
              <a:rPr lang="en-US" smtClean="0"/>
              <a:t>7</a:t>
            </a:fld>
            <a:endParaRPr lang="en-US"/>
          </a:p>
        </p:txBody>
      </p:sp>
    </p:spTree>
    <p:extLst>
      <p:ext uri="{BB962C8B-B14F-4D97-AF65-F5344CB8AC3E}">
        <p14:creationId xmlns:p14="http://schemas.microsoft.com/office/powerpoint/2010/main" val="185824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latin typeface="Söhne"/>
              </a:rPr>
              <a:t>[x]Building on this observation, we see that these signals create an acoustic field around the user's head. The headset, being both convenient and portable, allows this acoustic field to move with the user. That's the reason we've named this phenomenon the 'mobile acoustic field,' or MAF.</a:t>
            </a:r>
            <a:endParaRPr lang="en-US" dirty="0"/>
          </a:p>
        </p:txBody>
      </p:sp>
      <p:sp>
        <p:nvSpPr>
          <p:cNvPr id="4" name="Slide Number Placeholder 3"/>
          <p:cNvSpPr>
            <a:spLocks noGrp="1"/>
          </p:cNvSpPr>
          <p:nvPr>
            <p:ph type="sldNum" sz="quarter" idx="5"/>
          </p:nvPr>
        </p:nvSpPr>
        <p:spPr/>
        <p:txBody>
          <a:bodyPr/>
          <a:lstStyle/>
          <a:p>
            <a:fld id="{6C9B5F42-9BF4-4CE2-9399-1A64F0FFB7D1}" type="slidenum">
              <a:rPr lang="en-US" smtClean="0"/>
              <a:t>8</a:t>
            </a:fld>
            <a:endParaRPr lang="en-US"/>
          </a:p>
        </p:txBody>
      </p:sp>
    </p:spTree>
    <p:extLst>
      <p:ext uri="{BB962C8B-B14F-4D97-AF65-F5344CB8AC3E}">
        <p14:creationId xmlns:p14="http://schemas.microsoft.com/office/powerpoint/2010/main" val="2890915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latin typeface="Söhne"/>
              </a:rPr>
              <a:t>To better understand the principle behind these waves, let's look at a common example from nature in semiology: earthquakes. Earthquakes create </a:t>
            </a:r>
            <a:r>
              <a:rPr lang="en-US" altLang="zh-CN" b="0" i="0" dirty="0">
                <a:solidFill>
                  <a:srgbClr val="ECECEC"/>
                </a:solidFill>
                <a:effectLst/>
                <a:latin typeface="Söhne"/>
              </a:rPr>
              <a:t>surface </a:t>
            </a:r>
            <a:r>
              <a:rPr lang="en-US" b="0" i="0" dirty="0">
                <a:solidFill>
                  <a:srgbClr val="ECECEC"/>
                </a:solidFill>
                <a:effectLst/>
                <a:latin typeface="Söhne"/>
              </a:rPr>
              <a:t>waves that travel along the Earth surface. These are known as Rayleigh wave. </a:t>
            </a:r>
          </a:p>
          <a:p>
            <a:r>
              <a:rPr lang="en-US" b="0" i="0" dirty="0">
                <a:solidFill>
                  <a:srgbClr val="ECECEC"/>
                </a:solidFill>
                <a:effectLst/>
                <a:latin typeface="Söhne"/>
              </a:rPr>
              <a:t>But there's more. Some of the energy from Rayleigh waves  also spreads into nearby areas. This spreading is what we call a leaky surface wave.</a:t>
            </a:r>
            <a:endParaRPr lang="en-US" dirty="0"/>
          </a:p>
        </p:txBody>
      </p:sp>
      <p:sp>
        <p:nvSpPr>
          <p:cNvPr id="4" name="Slide Number Placeholder 3"/>
          <p:cNvSpPr>
            <a:spLocks noGrp="1"/>
          </p:cNvSpPr>
          <p:nvPr>
            <p:ph type="sldNum" sz="quarter" idx="5"/>
          </p:nvPr>
        </p:nvSpPr>
        <p:spPr/>
        <p:txBody>
          <a:bodyPr/>
          <a:lstStyle/>
          <a:p>
            <a:fld id="{6C9B5F42-9BF4-4CE2-9399-1A64F0FFB7D1}" type="slidenum">
              <a:rPr lang="en-US" smtClean="0"/>
              <a:t>9</a:t>
            </a:fld>
            <a:endParaRPr lang="en-US"/>
          </a:p>
        </p:txBody>
      </p:sp>
    </p:spTree>
    <p:extLst>
      <p:ext uri="{BB962C8B-B14F-4D97-AF65-F5344CB8AC3E}">
        <p14:creationId xmlns:p14="http://schemas.microsoft.com/office/powerpoint/2010/main" val="2903560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1A6B5-BAD0-D11C-38D1-A279C4ED44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71954B-C3A3-28C6-99F5-32DD91A4B4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6CAF71-B31E-15A1-A74D-A62A4F156D15}"/>
              </a:ext>
            </a:extLst>
          </p:cNvPr>
          <p:cNvSpPr>
            <a:spLocks noGrp="1"/>
          </p:cNvSpPr>
          <p:nvPr>
            <p:ph type="dt" sz="half" idx="10"/>
          </p:nvPr>
        </p:nvSpPr>
        <p:spPr/>
        <p:txBody>
          <a:bodyPr/>
          <a:lstStyle/>
          <a:p>
            <a:fld id="{627D1691-901E-4A57-8666-297BCFB92FC0}" type="datetime1">
              <a:rPr lang="en-US" smtClean="0"/>
              <a:t>5/12/24</a:t>
            </a:fld>
            <a:endParaRPr lang="en-US"/>
          </a:p>
        </p:txBody>
      </p:sp>
      <p:sp>
        <p:nvSpPr>
          <p:cNvPr id="5" name="Footer Placeholder 4">
            <a:extLst>
              <a:ext uri="{FF2B5EF4-FFF2-40B4-BE49-F238E27FC236}">
                <a16:creationId xmlns:a16="http://schemas.microsoft.com/office/drawing/2014/main" id="{3B8DFC02-2BF4-5C27-BEBA-0563D27A4F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13559C-AD93-156C-8531-34B3CAF1D7FC}"/>
              </a:ext>
            </a:extLst>
          </p:cNvPr>
          <p:cNvSpPr>
            <a:spLocks noGrp="1"/>
          </p:cNvSpPr>
          <p:nvPr>
            <p:ph type="sldNum" sz="quarter" idx="12"/>
          </p:nvPr>
        </p:nvSpPr>
        <p:spPr/>
        <p:txBody>
          <a:bodyPr/>
          <a:lstStyle/>
          <a:p>
            <a:fld id="{0DF47C40-67EE-4531-8659-EDCFB5C5661F}" type="slidenum">
              <a:rPr lang="en-US" smtClean="0"/>
              <a:t>‹#›</a:t>
            </a:fld>
            <a:endParaRPr lang="en-US"/>
          </a:p>
        </p:txBody>
      </p:sp>
    </p:spTree>
    <p:extLst>
      <p:ext uri="{BB962C8B-B14F-4D97-AF65-F5344CB8AC3E}">
        <p14:creationId xmlns:p14="http://schemas.microsoft.com/office/powerpoint/2010/main" val="1371288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CD5B0-F2BF-4AFB-4368-0BB7228730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4C2135-9F4C-86DA-5F63-B114F8310A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BFD766-6D44-39DE-A5BA-046127D4A5EA}"/>
              </a:ext>
            </a:extLst>
          </p:cNvPr>
          <p:cNvSpPr>
            <a:spLocks noGrp="1"/>
          </p:cNvSpPr>
          <p:nvPr>
            <p:ph type="dt" sz="half" idx="10"/>
          </p:nvPr>
        </p:nvSpPr>
        <p:spPr/>
        <p:txBody>
          <a:bodyPr/>
          <a:lstStyle/>
          <a:p>
            <a:fld id="{F4E6766D-FB56-4DED-9E55-205C7FBE4161}" type="datetime1">
              <a:rPr lang="en-US" smtClean="0"/>
              <a:t>5/12/24</a:t>
            </a:fld>
            <a:endParaRPr lang="en-US"/>
          </a:p>
        </p:txBody>
      </p:sp>
      <p:sp>
        <p:nvSpPr>
          <p:cNvPr id="5" name="Footer Placeholder 4">
            <a:extLst>
              <a:ext uri="{FF2B5EF4-FFF2-40B4-BE49-F238E27FC236}">
                <a16:creationId xmlns:a16="http://schemas.microsoft.com/office/drawing/2014/main" id="{E296EB99-04E2-865D-20D6-C9C628B7B4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E74D16-E365-EB60-2641-4BDBEF9AA4AD}"/>
              </a:ext>
            </a:extLst>
          </p:cNvPr>
          <p:cNvSpPr>
            <a:spLocks noGrp="1"/>
          </p:cNvSpPr>
          <p:nvPr>
            <p:ph type="sldNum" sz="quarter" idx="12"/>
          </p:nvPr>
        </p:nvSpPr>
        <p:spPr/>
        <p:txBody>
          <a:bodyPr/>
          <a:lstStyle/>
          <a:p>
            <a:fld id="{0DF47C40-67EE-4531-8659-EDCFB5C5661F}" type="slidenum">
              <a:rPr lang="en-US" smtClean="0"/>
              <a:t>‹#›</a:t>
            </a:fld>
            <a:endParaRPr lang="en-US"/>
          </a:p>
        </p:txBody>
      </p:sp>
    </p:spTree>
    <p:extLst>
      <p:ext uri="{BB962C8B-B14F-4D97-AF65-F5344CB8AC3E}">
        <p14:creationId xmlns:p14="http://schemas.microsoft.com/office/powerpoint/2010/main" val="2759465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E45BE3-2F8A-EFAD-25F0-440B68F05A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56BAD7-84E1-9479-0124-16F4BC262C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CF73DF-2805-5455-349F-14AE6F1D93CA}"/>
              </a:ext>
            </a:extLst>
          </p:cNvPr>
          <p:cNvSpPr>
            <a:spLocks noGrp="1"/>
          </p:cNvSpPr>
          <p:nvPr>
            <p:ph type="dt" sz="half" idx="10"/>
          </p:nvPr>
        </p:nvSpPr>
        <p:spPr/>
        <p:txBody>
          <a:bodyPr/>
          <a:lstStyle/>
          <a:p>
            <a:fld id="{8D20FA4C-96F7-45A2-9AE2-0124C988ED2D}" type="datetime1">
              <a:rPr lang="en-US" smtClean="0"/>
              <a:t>5/12/24</a:t>
            </a:fld>
            <a:endParaRPr lang="en-US"/>
          </a:p>
        </p:txBody>
      </p:sp>
      <p:sp>
        <p:nvSpPr>
          <p:cNvPr id="5" name="Footer Placeholder 4">
            <a:extLst>
              <a:ext uri="{FF2B5EF4-FFF2-40B4-BE49-F238E27FC236}">
                <a16:creationId xmlns:a16="http://schemas.microsoft.com/office/drawing/2014/main" id="{E3877BDD-89D6-33D5-E8A7-813EB57BA2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CEA96-4142-D2BB-35D8-D2D9850F9F2C}"/>
              </a:ext>
            </a:extLst>
          </p:cNvPr>
          <p:cNvSpPr>
            <a:spLocks noGrp="1"/>
          </p:cNvSpPr>
          <p:nvPr>
            <p:ph type="sldNum" sz="quarter" idx="12"/>
          </p:nvPr>
        </p:nvSpPr>
        <p:spPr/>
        <p:txBody>
          <a:bodyPr/>
          <a:lstStyle/>
          <a:p>
            <a:fld id="{0DF47C40-67EE-4531-8659-EDCFB5C5661F}" type="slidenum">
              <a:rPr lang="en-US" smtClean="0"/>
              <a:t>‹#›</a:t>
            </a:fld>
            <a:endParaRPr lang="en-US"/>
          </a:p>
        </p:txBody>
      </p:sp>
    </p:spTree>
    <p:extLst>
      <p:ext uri="{BB962C8B-B14F-4D97-AF65-F5344CB8AC3E}">
        <p14:creationId xmlns:p14="http://schemas.microsoft.com/office/powerpoint/2010/main" val="1139019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4D28D-900B-C018-E580-F68917C783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085BB4-DBE5-1812-5FF8-DCE7D4B894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A888D4-89D2-3CA5-027C-FCAB6CEFA9C4}"/>
              </a:ext>
            </a:extLst>
          </p:cNvPr>
          <p:cNvSpPr>
            <a:spLocks noGrp="1"/>
          </p:cNvSpPr>
          <p:nvPr>
            <p:ph type="dt" sz="half" idx="10"/>
          </p:nvPr>
        </p:nvSpPr>
        <p:spPr/>
        <p:txBody>
          <a:bodyPr/>
          <a:lstStyle/>
          <a:p>
            <a:fld id="{3EAC28DC-98A1-4CA0-8785-AD00E339011E}" type="datetime1">
              <a:rPr lang="en-US" smtClean="0"/>
              <a:t>5/12/24</a:t>
            </a:fld>
            <a:endParaRPr lang="en-US"/>
          </a:p>
        </p:txBody>
      </p:sp>
      <p:sp>
        <p:nvSpPr>
          <p:cNvPr id="5" name="Footer Placeholder 4">
            <a:extLst>
              <a:ext uri="{FF2B5EF4-FFF2-40B4-BE49-F238E27FC236}">
                <a16:creationId xmlns:a16="http://schemas.microsoft.com/office/drawing/2014/main" id="{072E814C-9B9E-2FD1-2980-6A1039BC74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06EA59-67EF-E8B2-5627-EA7EF571806F}"/>
              </a:ext>
            </a:extLst>
          </p:cNvPr>
          <p:cNvSpPr>
            <a:spLocks noGrp="1"/>
          </p:cNvSpPr>
          <p:nvPr>
            <p:ph type="sldNum" sz="quarter" idx="12"/>
          </p:nvPr>
        </p:nvSpPr>
        <p:spPr/>
        <p:txBody>
          <a:bodyPr/>
          <a:lstStyle/>
          <a:p>
            <a:fld id="{0DF47C40-67EE-4531-8659-EDCFB5C5661F}" type="slidenum">
              <a:rPr lang="en-US" smtClean="0"/>
              <a:t>‹#›</a:t>
            </a:fld>
            <a:endParaRPr lang="en-US"/>
          </a:p>
        </p:txBody>
      </p:sp>
    </p:spTree>
    <p:extLst>
      <p:ext uri="{BB962C8B-B14F-4D97-AF65-F5344CB8AC3E}">
        <p14:creationId xmlns:p14="http://schemas.microsoft.com/office/powerpoint/2010/main" val="2297452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90DB-7364-C6C9-FB63-E7B85188DB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7024AD-1B0D-33DD-54D8-CD864380AB1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5F0DC9-A849-9CE1-EA96-79C438198831}"/>
              </a:ext>
            </a:extLst>
          </p:cNvPr>
          <p:cNvSpPr>
            <a:spLocks noGrp="1"/>
          </p:cNvSpPr>
          <p:nvPr>
            <p:ph type="dt" sz="half" idx="10"/>
          </p:nvPr>
        </p:nvSpPr>
        <p:spPr/>
        <p:txBody>
          <a:bodyPr/>
          <a:lstStyle/>
          <a:p>
            <a:fld id="{7F9A7A85-1E4F-4C52-A4AC-D10E81512207}" type="datetime1">
              <a:rPr lang="en-US" smtClean="0"/>
              <a:t>5/12/24</a:t>
            </a:fld>
            <a:endParaRPr lang="en-US"/>
          </a:p>
        </p:txBody>
      </p:sp>
      <p:sp>
        <p:nvSpPr>
          <p:cNvPr id="5" name="Footer Placeholder 4">
            <a:extLst>
              <a:ext uri="{FF2B5EF4-FFF2-40B4-BE49-F238E27FC236}">
                <a16:creationId xmlns:a16="http://schemas.microsoft.com/office/drawing/2014/main" id="{534A473B-98AC-89A5-72F5-CBF3F383FE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DA360-033C-97D8-E959-147ED31439A7}"/>
              </a:ext>
            </a:extLst>
          </p:cNvPr>
          <p:cNvSpPr>
            <a:spLocks noGrp="1"/>
          </p:cNvSpPr>
          <p:nvPr>
            <p:ph type="sldNum" sz="quarter" idx="12"/>
          </p:nvPr>
        </p:nvSpPr>
        <p:spPr/>
        <p:txBody>
          <a:bodyPr/>
          <a:lstStyle/>
          <a:p>
            <a:fld id="{0DF47C40-67EE-4531-8659-EDCFB5C5661F}" type="slidenum">
              <a:rPr lang="en-US" smtClean="0"/>
              <a:t>‹#›</a:t>
            </a:fld>
            <a:endParaRPr lang="en-US"/>
          </a:p>
        </p:txBody>
      </p:sp>
    </p:spTree>
    <p:extLst>
      <p:ext uri="{BB962C8B-B14F-4D97-AF65-F5344CB8AC3E}">
        <p14:creationId xmlns:p14="http://schemas.microsoft.com/office/powerpoint/2010/main" val="4245042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21764-0FC7-1914-C264-9F4F565C02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4B85DB-327F-0FAA-C0A5-4CAA49473B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CB9DD8-C03C-7774-F5C4-2C7AE26E1E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6AD6B1-587C-A59D-18EC-5DD311054E41}"/>
              </a:ext>
            </a:extLst>
          </p:cNvPr>
          <p:cNvSpPr>
            <a:spLocks noGrp="1"/>
          </p:cNvSpPr>
          <p:nvPr>
            <p:ph type="dt" sz="half" idx="10"/>
          </p:nvPr>
        </p:nvSpPr>
        <p:spPr/>
        <p:txBody>
          <a:bodyPr/>
          <a:lstStyle/>
          <a:p>
            <a:fld id="{210185A5-BB55-42EC-B6C6-A712290944D4}" type="datetime1">
              <a:rPr lang="en-US" smtClean="0"/>
              <a:t>5/12/24</a:t>
            </a:fld>
            <a:endParaRPr lang="en-US"/>
          </a:p>
        </p:txBody>
      </p:sp>
      <p:sp>
        <p:nvSpPr>
          <p:cNvPr id="6" name="Footer Placeholder 5">
            <a:extLst>
              <a:ext uri="{FF2B5EF4-FFF2-40B4-BE49-F238E27FC236}">
                <a16:creationId xmlns:a16="http://schemas.microsoft.com/office/drawing/2014/main" id="{13820960-12F0-086C-E83E-B384595C0E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1DFC07-36C6-77F9-D316-36752722C753}"/>
              </a:ext>
            </a:extLst>
          </p:cNvPr>
          <p:cNvSpPr>
            <a:spLocks noGrp="1"/>
          </p:cNvSpPr>
          <p:nvPr>
            <p:ph type="sldNum" sz="quarter" idx="12"/>
          </p:nvPr>
        </p:nvSpPr>
        <p:spPr/>
        <p:txBody>
          <a:bodyPr/>
          <a:lstStyle/>
          <a:p>
            <a:fld id="{0DF47C40-67EE-4531-8659-EDCFB5C5661F}" type="slidenum">
              <a:rPr lang="en-US" smtClean="0"/>
              <a:t>‹#›</a:t>
            </a:fld>
            <a:endParaRPr lang="en-US"/>
          </a:p>
        </p:txBody>
      </p:sp>
    </p:spTree>
    <p:extLst>
      <p:ext uri="{BB962C8B-B14F-4D97-AF65-F5344CB8AC3E}">
        <p14:creationId xmlns:p14="http://schemas.microsoft.com/office/powerpoint/2010/main" val="1881619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D1730-5B53-9813-63B7-03934AA5A4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7C6948-40C3-77E3-9397-516EB8A13E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E6E014-E226-D2E8-14AB-BF599CAEAD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B904FC-FDB0-53C8-0A1A-8B97637191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65365F-96EA-E232-6BC6-636BF6C9A2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947268-596C-6608-B3F3-3A4D15023659}"/>
              </a:ext>
            </a:extLst>
          </p:cNvPr>
          <p:cNvSpPr>
            <a:spLocks noGrp="1"/>
          </p:cNvSpPr>
          <p:nvPr>
            <p:ph type="dt" sz="half" idx="10"/>
          </p:nvPr>
        </p:nvSpPr>
        <p:spPr/>
        <p:txBody>
          <a:bodyPr/>
          <a:lstStyle/>
          <a:p>
            <a:fld id="{93C3B621-47AE-48BF-858F-C8018AE859C0}" type="datetime1">
              <a:rPr lang="en-US" smtClean="0"/>
              <a:t>5/12/24</a:t>
            </a:fld>
            <a:endParaRPr lang="en-US"/>
          </a:p>
        </p:txBody>
      </p:sp>
      <p:sp>
        <p:nvSpPr>
          <p:cNvPr id="8" name="Footer Placeholder 7">
            <a:extLst>
              <a:ext uri="{FF2B5EF4-FFF2-40B4-BE49-F238E27FC236}">
                <a16:creationId xmlns:a16="http://schemas.microsoft.com/office/drawing/2014/main" id="{026367FB-DD28-E7CA-2398-EB092C365C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CC322D-D54D-9FF1-FDA5-DD50843D3C35}"/>
              </a:ext>
            </a:extLst>
          </p:cNvPr>
          <p:cNvSpPr>
            <a:spLocks noGrp="1"/>
          </p:cNvSpPr>
          <p:nvPr>
            <p:ph type="sldNum" sz="quarter" idx="12"/>
          </p:nvPr>
        </p:nvSpPr>
        <p:spPr/>
        <p:txBody>
          <a:bodyPr/>
          <a:lstStyle/>
          <a:p>
            <a:fld id="{0DF47C40-67EE-4531-8659-EDCFB5C5661F}" type="slidenum">
              <a:rPr lang="en-US" smtClean="0"/>
              <a:t>‹#›</a:t>
            </a:fld>
            <a:endParaRPr lang="en-US"/>
          </a:p>
        </p:txBody>
      </p:sp>
    </p:spTree>
    <p:extLst>
      <p:ext uri="{BB962C8B-B14F-4D97-AF65-F5344CB8AC3E}">
        <p14:creationId xmlns:p14="http://schemas.microsoft.com/office/powerpoint/2010/main" val="2575203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BE5C9-C812-1CCA-2059-FB999BE8EE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630487-2EC2-9B1E-66F7-9467D24E7788}"/>
              </a:ext>
            </a:extLst>
          </p:cNvPr>
          <p:cNvSpPr>
            <a:spLocks noGrp="1"/>
          </p:cNvSpPr>
          <p:nvPr>
            <p:ph type="dt" sz="half" idx="10"/>
          </p:nvPr>
        </p:nvSpPr>
        <p:spPr/>
        <p:txBody>
          <a:bodyPr/>
          <a:lstStyle/>
          <a:p>
            <a:fld id="{A19092B4-D63D-4B1F-B779-E48733844F8D}" type="datetime1">
              <a:rPr lang="en-US" smtClean="0"/>
              <a:t>5/12/24</a:t>
            </a:fld>
            <a:endParaRPr lang="en-US"/>
          </a:p>
        </p:txBody>
      </p:sp>
      <p:sp>
        <p:nvSpPr>
          <p:cNvPr id="4" name="Footer Placeholder 3">
            <a:extLst>
              <a:ext uri="{FF2B5EF4-FFF2-40B4-BE49-F238E27FC236}">
                <a16:creationId xmlns:a16="http://schemas.microsoft.com/office/drawing/2014/main" id="{D55BD9EB-47E7-A0FB-F1FF-E6BC351EBB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0DF2E0-7295-221C-7414-B29893FEB551}"/>
              </a:ext>
            </a:extLst>
          </p:cNvPr>
          <p:cNvSpPr>
            <a:spLocks noGrp="1"/>
          </p:cNvSpPr>
          <p:nvPr>
            <p:ph type="sldNum" sz="quarter" idx="12"/>
          </p:nvPr>
        </p:nvSpPr>
        <p:spPr/>
        <p:txBody>
          <a:bodyPr/>
          <a:lstStyle/>
          <a:p>
            <a:fld id="{0DF47C40-67EE-4531-8659-EDCFB5C5661F}" type="slidenum">
              <a:rPr lang="en-US" smtClean="0"/>
              <a:t>‹#›</a:t>
            </a:fld>
            <a:endParaRPr lang="en-US"/>
          </a:p>
        </p:txBody>
      </p:sp>
    </p:spTree>
    <p:extLst>
      <p:ext uri="{BB962C8B-B14F-4D97-AF65-F5344CB8AC3E}">
        <p14:creationId xmlns:p14="http://schemas.microsoft.com/office/powerpoint/2010/main" val="1901821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F20CC1-7715-4A3E-C2B2-D189B82CE3EB}"/>
              </a:ext>
            </a:extLst>
          </p:cNvPr>
          <p:cNvSpPr>
            <a:spLocks noGrp="1"/>
          </p:cNvSpPr>
          <p:nvPr>
            <p:ph type="dt" sz="half" idx="10"/>
          </p:nvPr>
        </p:nvSpPr>
        <p:spPr/>
        <p:txBody>
          <a:bodyPr/>
          <a:lstStyle/>
          <a:p>
            <a:fld id="{641F034F-3F43-4B64-B4CD-22E67323FAC5}" type="datetime1">
              <a:rPr lang="en-US" smtClean="0"/>
              <a:t>5/12/24</a:t>
            </a:fld>
            <a:endParaRPr lang="en-US"/>
          </a:p>
        </p:txBody>
      </p:sp>
      <p:sp>
        <p:nvSpPr>
          <p:cNvPr id="3" name="Footer Placeholder 2">
            <a:extLst>
              <a:ext uri="{FF2B5EF4-FFF2-40B4-BE49-F238E27FC236}">
                <a16:creationId xmlns:a16="http://schemas.microsoft.com/office/drawing/2014/main" id="{E8E9029E-454A-7785-00D6-6303C8740D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97DC01-935B-E3C4-7C88-5E1E44225C7E}"/>
              </a:ext>
            </a:extLst>
          </p:cNvPr>
          <p:cNvSpPr>
            <a:spLocks noGrp="1"/>
          </p:cNvSpPr>
          <p:nvPr>
            <p:ph type="sldNum" sz="quarter" idx="12"/>
          </p:nvPr>
        </p:nvSpPr>
        <p:spPr/>
        <p:txBody>
          <a:bodyPr/>
          <a:lstStyle/>
          <a:p>
            <a:fld id="{0DF47C40-67EE-4531-8659-EDCFB5C5661F}" type="slidenum">
              <a:rPr lang="en-US" smtClean="0"/>
              <a:t>‹#›</a:t>
            </a:fld>
            <a:endParaRPr lang="en-US"/>
          </a:p>
        </p:txBody>
      </p:sp>
    </p:spTree>
    <p:extLst>
      <p:ext uri="{BB962C8B-B14F-4D97-AF65-F5344CB8AC3E}">
        <p14:creationId xmlns:p14="http://schemas.microsoft.com/office/powerpoint/2010/main" val="3846990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97E7-D948-E59B-DE7D-BC9EA9299B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D8DAE5-B0D1-9CF7-43BC-C0150B5FCE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FEC1C9-BD5A-1F92-7FBD-BC93DA788E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83EE8E-E057-BD8E-8F5F-386F2592959C}"/>
              </a:ext>
            </a:extLst>
          </p:cNvPr>
          <p:cNvSpPr>
            <a:spLocks noGrp="1"/>
          </p:cNvSpPr>
          <p:nvPr>
            <p:ph type="dt" sz="half" idx="10"/>
          </p:nvPr>
        </p:nvSpPr>
        <p:spPr/>
        <p:txBody>
          <a:bodyPr/>
          <a:lstStyle/>
          <a:p>
            <a:fld id="{6F9E22F5-5E61-403F-A2D8-E825FB82D885}" type="datetime1">
              <a:rPr lang="en-US" smtClean="0"/>
              <a:t>5/12/24</a:t>
            </a:fld>
            <a:endParaRPr lang="en-US"/>
          </a:p>
        </p:txBody>
      </p:sp>
      <p:sp>
        <p:nvSpPr>
          <p:cNvPr id="6" name="Footer Placeholder 5">
            <a:extLst>
              <a:ext uri="{FF2B5EF4-FFF2-40B4-BE49-F238E27FC236}">
                <a16:creationId xmlns:a16="http://schemas.microsoft.com/office/drawing/2014/main" id="{86E864B1-8F12-AA7F-F823-C4B148D4D5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283AFE-7B18-B942-77E4-80B68C2EFA8F}"/>
              </a:ext>
            </a:extLst>
          </p:cNvPr>
          <p:cNvSpPr>
            <a:spLocks noGrp="1"/>
          </p:cNvSpPr>
          <p:nvPr>
            <p:ph type="sldNum" sz="quarter" idx="12"/>
          </p:nvPr>
        </p:nvSpPr>
        <p:spPr/>
        <p:txBody>
          <a:bodyPr/>
          <a:lstStyle/>
          <a:p>
            <a:fld id="{0DF47C40-67EE-4531-8659-EDCFB5C5661F}" type="slidenum">
              <a:rPr lang="en-US" smtClean="0"/>
              <a:t>‹#›</a:t>
            </a:fld>
            <a:endParaRPr lang="en-US"/>
          </a:p>
        </p:txBody>
      </p:sp>
    </p:spTree>
    <p:extLst>
      <p:ext uri="{BB962C8B-B14F-4D97-AF65-F5344CB8AC3E}">
        <p14:creationId xmlns:p14="http://schemas.microsoft.com/office/powerpoint/2010/main" val="3172815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03DD9-1EB7-6119-4234-C4F34E2C6F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F58980-C2E4-1BE0-90AE-3F11763D8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6D5DDB-7D12-309F-E568-728AC82CD2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F322B4-3536-1F5B-0911-0A9FEDA41199}"/>
              </a:ext>
            </a:extLst>
          </p:cNvPr>
          <p:cNvSpPr>
            <a:spLocks noGrp="1"/>
          </p:cNvSpPr>
          <p:nvPr>
            <p:ph type="dt" sz="half" idx="10"/>
          </p:nvPr>
        </p:nvSpPr>
        <p:spPr/>
        <p:txBody>
          <a:bodyPr/>
          <a:lstStyle/>
          <a:p>
            <a:fld id="{6A324BA1-6B59-4650-8B42-1DD9B578B7BF}" type="datetime1">
              <a:rPr lang="en-US" smtClean="0"/>
              <a:t>5/12/24</a:t>
            </a:fld>
            <a:endParaRPr lang="en-US"/>
          </a:p>
        </p:txBody>
      </p:sp>
      <p:sp>
        <p:nvSpPr>
          <p:cNvPr id="6" name="Footer Placeholder 5">
            <a:extLst>
              <a:ext uri="{FF2B5EF4-FFF2-40B4-BE49-F238E27FC236}">
                <a16:creationId xmlns:a16="http://schemas.microsoft.com/office/drawing/2014/main" id="{C6DEAAFA-D515-976B-BF93-0C3FD3BFF6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61FFC2-2B8B-9E84-7C65-D0920AEAE17D}"/>
              </a:ext>
            </a:extLst>
          </p:cNvPr>
          <p:cNvSpPr>
            <a:spLocks noGrp="1"/>
          </p:cNvSpPr>
          <p:nvPr>
            <p:ph type="sldNum" sz="quarter" idx="12"/>
          </p:nvPr>
        </p:nvSpPr>
        <p:spPr/>
        <p:txBody>
          <a:bodyPr/>
          <a:lstStyle/>
          <a:p>
            <a:fld id="{0DF47C40-67EE-4531-8659-EDCFB5C5661F}" type="slidenum">
              <a:rPr lang="en-US" smtClean="0"/>
              <a:t>‹#›</a:t>
            </a:fld>
            <a:endParaRPr lang="en-US"/>
          </a:p>
        </p:txBody>
      </p:sp>
    </p:spTree>
    <p:extLst>
      <p:ext uri="{BB962C8B-B14F-4D97-AF65-F5344CB8AC3E}">
        <p14:creationId xmlns:p14="http://schemas.microsoft.com/office/powerpoint/2010/main" val="3304462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0C0F65-B2D6-AD1B-FBB7-576182BB59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743FCF-19FB-7000-A53F-D8C17B7DE6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73D1AE-3D94-F9C5-94E7-75B54A9725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CDAF572-0DED-4EAF-88E9-A4371FA00B43}" type="datetime1">
              <a:rPr lang="en-US" smtClean="0"/>
              <a:t>5/12/24</a:t>
            </a:fld>
            <a:endParaRPr lang="en-US"/>
          </a:p>
        </p:txBody>
      </p:sp>
      <p:sp>
        <p:nvSpPr>
          <p:cNvPr id="5" name="Footer Placeholder 4">
            <a:extLst>
              <a:ext uri="{FF2B5EF4-FFF2-40B4-BE49-F238E27FC236}">
                <a16:creationId xmlns:a16="http://schemas.microsoft.com/office/drawing/2014/main" id="{B6E6B4FA-7015-312E-7C53-579581B680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BBE7659-C808-3430-6CDF-C729D90387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DF47C40-67EE-4531-8659-EDCFB5C5661F}" type="slidenum">
              <a:rPr lang="en-US" smtClean="0"/>
              <a:t>‹#›</a:t>
            </a:fld>
            <a:endParaRPr lang="en-US"/>
          </a:p>
        </p:txBody>
      </p:sp>
    </p:spTree>
    <p:extLst>
      <p:ext uri="{BB962C8B-B14F-4D97-AF65-F5344CB8AC3E}">
        <p14:creationId xmlns:p14="http://schemas.microsoft.com/office/powerpoint/2010/main" val="1160034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11.xml"/><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38.png"/><Relationship Id="rId5" Type="http://schemas.openxmlformats.org/officeDocument/2006/relationships/image" Target="../media/image8.png"/><Relationship Id="rId4" Type="http://schemas.openxmlformats.org/officeDocument/2006/relationships/image" Target="../media/image29.png"/><Relationship Id="rId9" Type="http://schemas.openxmlformats.org/officeDocument/2006/relationships/image" Target="../media/image10.sv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2.xml"/><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8.png"/><Relationship Id="rId5" Type="http://schemas.openxmlformats.org/officeDocument/2006/relationships/image" Target="../media/image8.png"/><Relationship Id="rId10" Type="http://schemas.openxmlformats.org/officeDocument/2006/relationships/image" Target="../media/image10.svg"/><Relationship Id="rId4" Type="http://schemas.openxmlformats.org/officeDocument/2006/relationships/image" Target="../media/image40.png"/><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0.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10.svg"/><Relationship Id="rId4" Type="http://schemas.openxmlformats.org/officeDocument/2006/relationships/image" Target="../media/image8.png"/><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14.xml"/><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44.png"/><Relationship Id="rId11" Type="http://schemas.openxmlformats.org/officeDocument/2006/relationships/image" Target="../media/image10.svg"/><Relationship Id="rId5" Type="http://schemas.openxmlformats.org/officeDocument/2006/relationships/image" Target="../media/image43.png"/><Relationship Id="rId10" Type="http://schemas.openxmlformats.org/officeDocument/2006/relationships/image" Target="../media/image9.png"/><Relationship Id="rId4" Type="http://schemas.openxmlformats.org/officeDocument/2006/relationships/image" Target="../media/image42.png"/><Relationship Id="rId9"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10.sv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9.png"/><Relationship Id="rId5" Type="http://schemas.openxmlformats.org/officeDocument/2006/relationships/image" Target="../media/image49.e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0.png"/><Relationship Id="rId7"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2.png"/><Relationship Id="rId10" Type="http://schemas.openxmlformats.org/officeDocument/2006/relationships/image" Target="../media/image53.png"/><Relationship Id="rId4" Type="http://schemas.openxmlformats.org/officeDocument/2006/relationships/image" Target="../media/image51.png"/><Relationship Id="rId9" Type="http://schemas.openxmlformats.org/officeDocument/2006/relationships/image" Target="../media/image57.png"/></Relationships>
</file>

<file path=ppt/slides/_rels/slide1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8.png"/><Relationship Id="rId5" Type="http://schemas.openxmlformats.org/officeDocument/2006/relationships/image" Target="../media/image51.png"/><Relationship Id="rId10" Type="http://schemas.openxmlformats.org/officeDocument/2006/relationships/image" Target="../media/image57.png"/><Relationship Id="rId4" Type="http://schemas.openxmlformats.org/officeDocument/2006/relationships/image" Target="../media/image50.png"/><Relationship Id="rId9" Type="http://schemas.openxmlformats.org/officeDocument/2006/relationships/image" Target="../media/image56.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2.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3.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4.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7.png"/><Relationship Id="rId11" Type="http://schemas.openxmlformats.org/officeDocument/2006/relationships/image" Target="../media/image10.svg"/><Relationship Id="rId5" Type="http://schemas.openxmlformats.org/officeDocument/2006/relationships/image" Target="../media/image16.png"/><Relationship Id="rId10" Type="http://schemas.openxmlformats.org/officeDocument/2006/relationships/image" Target="../media/image9.png"/><Relationship Id="rId4" Type="http://schemas.openxmlformats.org/officeDocument/2006/relationships/image" Target="../media/image1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6.xml"/><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10.svg"/><Relationship Id="rId4" Type="http://schemas.openxmlformats.org/officeDocument/2006/relationships/image" Target="../media/image22.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10.svg"/><Relationship Id="rId5" Type="http://schemas.openxmlformats.org/officeDocument/2006/relationships/image" Target="../media/image28.png"/><Relationship Id="rId10" Type="http://schemas.openxmlformats.org/officeDocument/2006/relationships/image" Target="../media/image9.png"/><Relationship Id="rId4" Type="http://schemas.openxmlformats.org/officeDocument/2006/relationships/image" Target="../media/image27.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9.png"/><Relationship Id="rId3" Type="http://schemas.openxmlformats.org/officeDocument/2006/relationships/notesSlide" Target="../notesSlides/notesSlide8.xml"/><Relationship Id="rId7" Type="http://schemas.openxmlformats.org/officeDocument/2006/relationships/image" Target="../media/image28.png"/><Relationship Id="rId12"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7.png"/><Relationship Id="rId11" Type="http://schemas.openxmlformats.org/officeDocument/2006/relationships/image" Target="../media/image33.png"/><Relationship Id="rId5" Type="http://schemas.openxmlformats.org/officeDocument/2006/relationships/image" Target="../media/image22.png"/><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image" Target="../media/image31.png"/><Relationship Id="rId1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0.sv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9.png"/><Relationship Id="rId5" Type="http://schemas.openxmlformats.org/officeDocument/2006/relationships/image" Target="../media/image36.gif"/><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0D1E4-F6BD-0901-A8BB-604EEF4370A1}"/>
              </a:ext>
            </a:extLst>
          </p:cNvPr>
          <p:cNvSpPr>
            <a:spLocks noGrp="1"/>
          </p:cNvSpPr>
          <p:nvPr>
            <p:ph type="ctrTitle"/>
          </p:nvPr>
        </p:nvSpPr>
        <p:spPr>
          <a:xfrm>
            <a:off x="1" y="1762098"/>
            <a:ext cx="12191999" cy="1840901"/>
          </a:xfrm>
        </p:spPr>
        <p:txBody>
          <a:bodyPr>
            <a:normAutofit/>
          </a:bodyPr>
          <a:lstStyle/>
          <a:p>
            <a:r>
              <a:rPr lang="en-US" sz="4000" b="1" dirty="0">
                <a:latin typeface="Arial" panose="020B0604020202020204" pitchFamily="34" charset="0"/>
                <a:ea typeface="Calibri" panose="020F0502020204030204" pitchFamily="34" charset="0"/>
                <a:cs typeface="Arial" panose="020B0604020202020204" pitchFamily="34" charset="0"/>
              </a:rPr>
              <a:t>MAF: Exploring Mobile Acoustic Field for Hand-to-Face Gesture Interactions</a:t>
            </a:r>
          </a:p>
        </p:txBody>
      </p:sp>
      <p:sp>
        <p:nvSpPr>
          <p:cNvPr id="3" name="Subtitle 2">
            <a:extLst>
              <a:ext uri="{FF2B5EF4-FFF2-40B4-BE49-F238E27FC236}">
                <a16:creationId xmlns:a16="http://schemas.microsoft.com/office/drawing/2014/main" id="{76EB8E0F-654E-38E1-7186-2C80FD1219B3}"/>
              </a:ext>
            </a:extLst>
          </p:cNvPr>
          <p:cNvSpPr>
            <a:spLocks noGrp="1"/>
          </p:cNvSpPr>
          <p:nvPr>
            <p:ph type="subTitle" idx="1"/>
          </p:nvPr>
        </p:nvSpPr>
        <p:spPr>
          <a:xfrm>
            <a:off x="4120942" y="694286"/>
            <a:ext cx="3950110" cy="672004"/>
          </a:xfrm>
        </p:spPr>
        <p:txBody>
          <a:bodyPr>
            <a:noAutofit/>
          </a:bodyPr>
          <a:lstStyle/>
          <a:p>
            <a:r>
              <a:rPr lang="en-US" b="1" dirty="0">
                <a:latin typeface="Arial" panose="020B0604020202020204" pitchFamily="34" charset="0"/>
                <a:ea typeface="Calibri" panose="020F0502020204030204" pitchFamily="34" charset="0"/>
                <a:cs typeface="Arial" panose="020B0604020202020204" pitchFamily="34" charset="0"/>
              </a:rPr>
              <a:t>ACM CHI 2024</a:t>
            </a:r>
          </a:p>
        </p:txBody>
      </p:sp>
      <p:pic>
        <p:nvPicPr>
          <p:cNvPr id="7" name="Picture 6">
            <a:extLst>
              <a:ext uri="{FF2B5EF4-FFF2-40B4-BE49-F238E27FC236}">
                <a16:creationId xmlns:a16="http://schemas.microsoft.com/office/drawing/2014/main" id="{9C354D93-CA4A-352B-FDA1-F4C48EBE272E}"/>
              </a:ext>
            </a:extLst>
          </p:cNvPr>
          <p:cNvPicPr>
            <a:picLocks noChangeAspect="1"/>
          </p:cNvPicPr>
          <p:nvPr/>
        </p:nvPicPr>
        <p:blipFill>
          <a:blip r:embed="rId3"/>
          <a:stretch>
            <a:fillRect/>
          </a:stretch>
        </p:blipFill>
        <p:spPr>
          <a:xfrm>
            <a:off x="105223" y="73057"/>
            <a:ext cx="1871061" cy="1914462"/>
          </a:xfrm>
          <a:prstGeom prst="rect">
            <a:avLst/>
          </a:prstGeom>
        </p:spPr>
      </p:pic>
      <p:sp>
        <p:nvSpPr>
          <p:cNvPr id="10" name="Subtitle 2">
            <a:extLst>
              <a:ext uri="{FF2B5EF4-FFF2-40B4-BE49-F238E27FC236}">
                <a16:creationId xmlns:a16="http://schemas.microsoft.com/office/drawing/2014/main" id="{C8DE12BD-CA66-D8B4-24F8-A629587867EE}"/>
              </a:ext>
            </a:extLst>
          </p:cNvPr>
          <p:cNvSpPr txBox="1">
            <a:spLocks/>
          </p:cNvSpPr>
          <p:nvPr/>
        </p:nvSpPr>
        <p:spPr>
          <a:xfrm>
            <a:off x="366249" y="4074268"/>
            <a:ext cx="11459497" cy="6720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latin typeface="Arial" panose="020B0604020202020204" pitchFamily="34" charset="0"/>
                <a:ea typeface="Calibri" panose="020F0502020204030204" pitchFamily="34" charset="0"/>
                <a:cs typeface="Arial" panose="020B0604020202020204" pitchFamily="34" charset="0"/>
              </a:rPr>
              <a:t>Yongjie Yang</a:t>
            </a:r>
            <a:r>
              <a:rPr lang="en-US" dirty="0">
                <a:latin typeface="Arial" panose="020B0604020202020204" pitchFamily="34" charset="0"/>
                <a:ea typeface="Calibri" panose="020F0502020204030204" pitchFamily="34" charset="0"/>
                <a:cs typeface="Arial" panose="020B0604020202020204" pitchFamily="34" charset="0"/>
              </a:rPr>
              <a:t>, Tao Chen, </a:t>
            </a:r>
            <a:r>
              <a:rPr lang="en-US" dirty="0" err="1">
                <a:latin typeface="Arial" panose="020B0604020202020204" pitchFamily="34" charset="0"/>
                <a:ea typeface="Calibri" panose="020F0502020204030204" pitchFamily="34" charset="0"/>
                <a:cs typeface="Arial" panose="020B0604020202020204" pitchFamily="34" charset="0"/>
              </a:rPr>
              <a:t>Yujing</a:t>
            </a:r>
            <a:r>
              <a:rPr lang="en-US" dirty="0">
                <a:latin typeface="Arial" panose="020B0604020202020204" pitchFamily="34" charset="0"/>
                <a:ea typeface="Calibri" panose="020F0502020204030204" pitchFamily="34" charset="0"/>
                <a:cs typeface="Arial" panose="020B0604020202020204" pitchFamily="34" charset="0"/>
              </a:rPr>
              <a:t> Huang, </a:t>
            </a:r>
            <a:r>
              <a:rPr lang="en-US" dirty="0" err="1">
                <a:latin typeface="Arial" panose="020B0604020202020204" pitchFamily="34" charset="0"/>
                <a:ea typeface="Calibri" panose="020F0502020204030204" pitchFamily="34" charset="0"/>
                <a:cs typeface="Arial" panose="020B0604020202020204" pitchFamily="34" charset="0"/>
              </a:rPr>
              <a:t>Xiuzhen</a:t>
            </a:r>
            <a:r>
              <a:rPr lang="en-US" dirty="0">
                <a:latin typeface="Arial" panose="020B0604020202020204" pitchFamily="34" charset="0"/>
                <a:ea typeface="Calibri" panose="020F0502020204030204" pitchFamily="34" charset="0"/>
                <a:cs typeface="Arial" panose="020B0604020202020204" pitchFamily="34" charset="0"/>
              </a:rPr>
              <a:t> Guo, and </a:t>
            </a:r>
            <a:r>
              <a:rPr lang="en-US" dirty="0" err="1">
                <a:latin typeface="Arial" panose="020B0604020202020204" pitchFamily="34" charset="0"/>
                <a:ea typeface="Calibri" panose="020F0502020204030204" pitchFamily="34" charset="0"/>
                <a:cs typeface="Arial" panose="020B0604020202020204" pitchFamily="34" charset="0"/>
              </a:rPr>
              <a:t>Longfei</a:t>
            </a:r>
            <a:r>
              <a:rPr lang="en-US" dirty="0">
                <a:latin typeface="Arial" panose="020B0604020202020204" pitchFamily="34" charset="0"/>
                <a:ea typeface="Calibri" panose="020F0502020204030204" pitchFamily="34" charset="0"/>
                <a:cs typeface="Arial" panose="020B0604020202020204" pitchFamily="34" charset="0"/>
              </a:rPr>
              <a:t> </a:t>
            </a:r>
            <a:r>
              <a:rPr lang="en-US" dirty="0" err="1">
                <a:latin typeface="Arial" panose="020B0604020202020204" pitchFamily="34" charset="0"/>
                <a:ea typeface="Calibri" panose="020F0502020204030204" pitchFamily="34" charset="0"/>
                <a:cs typeface="Arial" panose="020B0604020202020204" pitchFamily="34" charset="0"/>
              </a:rPr>
              <a:t>Shangguan</a:t>
            </a:r>
            <a:endParaRPr lang="en-US" dirty="0">
              <a:latin typeface="Arial" panose="020B0604020202020204" pitchFamily="34" charset="0"/>
              <a:ea typeface="Calibri" panose="020F050202020403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B0B3BB91-C7E3-5BFE-8643-83E21ED5A6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7233" y="4961308"/>
            <a:ext cx="2746447" cy="15258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hejiang University - Wikipedia">
            <a:extLst>
              <a:ext uri="{FF2B5EF4-FFF2-40B4-BE49-F238E27FC236}">
                <a16:creationId xmlns:a16="http://schemas.microsoft.com/office/drawing/2014/main" id="{EE86EA36-2A92-C37B-7E0E-B38CF6A23E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7350" y="4904420"/>
            <a:ext cx="1639580" cy="1639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155877"/>
      </p:ext>
    </p:extLst>
  </p:cSld>
  <p:clrMapOvr>
    <a:masterClrMapping/>
  </p:clrMapOvr>
  <mc:AlternateContent xmlns:mc="http://schemas.openxmlformats.org/markup-compatibility/2006" xmlns:p14="http://schemas.microsoft.com/office/powerpoint/2010/main">
    <mc:Choice Requires="p14">
      <p:transition spd="slow" p14:dur="2000" advTm="11691"/>
    </mc:Choice>
    <mc:Fallback xmlns="">
      <p:transition spd="slow" advTm="1169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air of hands holding a black headphones&#10;&#10;Description automatically generated">
            <a:extLst>
              <a:ext uri="{FF2B5EF4-FFF2-40B4-BE49-F238E27FC236}">
                <a16:creationId xmlns:a16="http://schemas.microsoft.com/office/drawing/2014/main" id="{EBD9F3E2-1875-BA0C-760D-6CC56B7C4CE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3703" y="1120391"/>
            <a:ext cx="5943141" cy="5184951"/>
          </a:xfrm>
        </p:spPr>
      </p:pic>
      <p:sp>
        <p:nvSpPr>
          <p:cNvPr id="4" name="Slide Number Placeholder 3">
            <a:extLst>
              <a:ext uri="{FF2B5EF4-FFF2-40B4-BE49-F238E27FC236}">
                <a16:creationId xmlns:a16="http://schemas.microsoft.com/office/drawing/2014/main" id="{C3195E1C-CBAC-8B11-E10A-1DCFF8D6D7FC}"/>
              </a:ext>
            </a:extLst>
          </p:cNvPr>
          <p:cNvSpPr>
            <a:spLocks noGrp="1"/>
          </p:cNvSpPr>
          <p:nvPr>
            <p:ph type="sldNum" sz="quarter" idx="12"/>
          </p:nvPr>
        </p:nvSpPr>
        <p:spPr/>
        <p:txBody>
          <a:bodyPr/>
          <a:lstStyle/>
          <a:p>
            <a:r>
              <a:rPr lang="en-US" dirty="0"/>
              <a:t>8</a:t>
            </a:r>
          </a:p>
        </p:txBody>
      </p:sp>
      <p:sp>
        <p:nvSpPr>
          <p:cNvPr id="8" name="TextBox 7">
            <a:extLst>
              <a:ext uri="{FF2B5EF4-FFF2-40B4-BE49-F238E27FC236}">
                <a16:creationId xmlns:a16="http://schemas.microsoft.com/office/drawing/2014/main" id="{0688DDDD-89FE-C932-E9E6-EA404A5747BC}"/>
              </a:ext>
            </a:extLst>
          </p:cNvPr>
          <p:cNvSpPr txBox="1"/>
          <p:nvPr/>
        </p:nvSpPr>
        <p:spPr>
          <a:xfrm>
            <a:off x="0" y="6356350"/>
            <a:ext cx="8009791" cy="523220"/>
          </a:xfrm>
          <a:prstGeom prst="rect">
            <a:avLst/>
          </a:prstGeom>
          <a:noFill/>
        </p:spPr>
        <p:txBody>
          <a:bodyPr wrap="square">
            <a:spAutoFit/>
          </a:bodyPr>
          <a:lstStyle/>
          <a:p>
            <a:r>
              <a:rPr lang="en-US" sz="1400"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rPr>
              <a:t>GZCRDZ. (n.d.). Amazon.com: GZCRDZ Bone Conduction Wired headphones with noise ... https://www.amazon.com/Easycat-Conduction-Headphones-Microphone-Headphone/dp/B07CB7VWT8 </a:t>
            </a:r>
          </a:p>
        </p:txBody>
      </p:sp>
      <p:sp>
        <p:nvSpPr>
          <p:cNvPr id="10" name="TextBox 9">
            <a:extLst>
              <a:ext uri="{FF2B5EF4-FFF2-40B4-BE49-F238E27FC236}">
                <a16:creationId xmlns:a16="http://schemas.microsoft.com/office/drawing/2014/main" id="{19D0B051-DDDE-0E1A-03E0-6200658670E2}"/>
              </a:ext>
            </a:extLst>
          </p:cNvPr>
          <p:cNvSpPr txBox="1"/>
          <p:nvPr/>
        </p:nvSpPr>
        <p:spPr>
          <a:xfrm>
            <a:off x="2776471" y="294101"/>
            <a:ext cx="6337604" cy="646331"/>
          </a:xfrm>
          <a:prstGeom prst="rect">
            <a:avLst/>
          </a:prstGeom>
          <a:noFill/>
        </p:spPr>
        <p:txBody>
          <a:bodyPr wrap="square" rtlCol="0">
            <a:spAutoFit/>
          </a:bodyPr>
          <a:lstStyle/>
          <a:p>
            <a:pPr algn="ctr"/>
            <a:r>
              <a:rPr lang="en-US" altLang="zh-CN" sz="3600" b="1" dirty="0">
                <a:latin typeface="Calibri" panose="020F0502020204030204" pitchFamily="34" charset="0"/>
                <a:ea typeface="Calibri" panose="020F0502020204030204" pitchFamily="34" charset="0"/>
                <a:cs typeface="Calibri" panose="020F0502020204030204" pitchFamily="34" charset="0"/>
              </a:rPr>
              <a:t>Bone Conduction Earphone</a:t>
            </a:r>
          </a:p>
        </p:txBody>
      </p:sp>
      <p:pic>
        <p:nvPicPr>
          <p:cNvPr id="3" name="Graphic 2">
            <a:extLst>
              <a:ext uri="{FF2B5EF4-FFF2-40B4-BE49-F238E27FC236}">
                <a16:creationId xmlns:a16="http://schemas.microsoft.com/office/drawing/2014/main" id="{F2E76413-7952-BF1D-86CF-1D8510D12EC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13056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artoon of a person&#10;&#10;Description automatically generated">
            <a:extLst>
              <a:ext uri="{FF2B5EF4-FFF2-40B4-BE49-F238E27FC236}">
                <a16:creationId xmlns:a16="http://schemas.microsoft.com/office/drawing/2014/main" id="{7FAAB8F9-9179-3924-B073-10155D403B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713" y="1229222"/>
            <a:ext cx="2632267" cy="3914996"/>
          </a:xfrm>
          <a:prstGeom prst="rect">
            <a:avLst/>
          </a:prstGeom>
        </p:spPr>
      </p:pic>
      <p:sp>
        <p:nvSpPr>
          <p:cNvPr id="9" name="Oval 8">
            <a:extLst>
              <a:ext uri="{FF2B5EF4-FFF2-40B4-BE49-F238E27FC236}">
                <a16:creationId xmlns:a16="http://schemas.microsoft.com/office/drawing/2014/main" id="{1474AC6D-44C2-BE2D-7E83-AFD724BB6410}"/>
              </a:ext>
            </a:extLst>
          </p:cNvPr>
          <p:cNvSpPr/>
          <p:nvPr/>
        </p:nvSpPr>
        <p:spPr>
          <a:xfrm>
            <a:off x="421047" y="1097668"/>
            <a:ext cx="3530860" cy="3392814"/>
          </a:xfrm>
          <a:prstGeom prst="ellipse">
            <a:avLst/>
          </a:prstGeom>
          <a:solidFill>
            <a:schemeClr val="accent1">
              <a:lumMod val="20000"/>
              <a:lumOff val="80000"/>
              <a:alpha val="21000"/>
            </a:schemeClr>
          </a:solidFill>
          <a:ln>
            <a:solidFill>
              <a:schemeClr val="tx2">
                <a:lumMod val="75000"/>
                <a:lumOff val="2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4D44B55-AA5E-83A6-11B0-7BDA42D98035}"/>
              </a:ext>
            </a:extLst>
          </p:cNvPr>
          <p:cNvSpPr>
            <a:spLocks noGrp="1"/>
          </p:cNvSpPr>
          <p:nvPr>
            <p:ph type="sldNum" sz="quarter" idx="12"/>
          </p:nvPr>
        </p:nvSpPr>
        <p:spPr/>
        <p:txBody>
          <a:bodyPr/>
          <a:lstStyle/>
          <a:p>
            <a:r>
              <a:rPr lang="en-US" dirty="0"/>
              <a:t>9</a:t>
            </a:r>
          </a:p>
        </p:txBody>
      </p:sp>
      <p:pic>
        <p:nvPicPr>
          <p:cNvPr id="20" name="Picture 19">
            <a:extLst>
              <a:ext uri="{FF2B5EF4-FFF2-40B4-BE49-F238E27FC236}">
                <a16:creationId xmlns:a16="http://schemas.microsoft.com/office/drawing/2014/main" id="{0E6620D9-CD0F-F946-9DB6-8C3ACD833823}"/>
              </a:ext>
            </a:extLst>
          </p:cNvPr>
          <p:cNvPicPr>
            <a:picLocks noChangeAspect="1"/>
          </p:cNvPicPr>
          <p:nvPr/>
        </p:nvPicPr>
        <p:blipFill>
          <a:blip r:embed="rId5"/>
          <a:stretch>
            <a:fillRect/>
          </a:stretch>
        </p:blipFill>
        <p:spPr>
          <a:xfrm>
            <a:off x="8323032" y="583424"/>
            <a:ext cx="1358970" cy="958899"/>
          </a:xfrm>
          <a:prstGeom prst="rect">
            <a:avLst/>
          </a:prstGeom>
        </p:spPr>
      </p:pic>
      <p:pic>
        <p:nvPicPr>
          <p:cNvPr id="22" name="Picture 21">
            <a:extLst>
              <a:ext uri="{FF2B5EF4-FFF2-40B4-BE49-F238E27FC236}">
                <a16:creationId xmlns:a16="http://schemas.microsoft.com/office/drawing/2014/main" id="{7A5E013D-9D4D-6B94-248F-01F4AB982A8C}"/>
              </a:ext>
            </a:extLst>
          </p:cNvPr>
          <p:cNvPicPr>
            <a:picLocks noChangeAspect="1"/>
          </p:cNvPicPr>
          <p:nvPr/>
        </p:nvPicPr>
        <p:blipFill>
          <a:blip r:embed="rId5"/>
          <a:stretch>
            <a:fillRect/>
          </a:stretch>
        </p:blipFill>
        <p:spPr>
          <a:xfrm>
            <a:off x="8400875" y="3311330"/>
            <a:ext cx="1358970" cy="361779"/>
          </a:xfrm>
          <a:prstGeom prst="rect">
            <a:avLst/>
          </a:prstGeom>
        </p:spPr>
      </p:pic>
      <p:pic>
        <p:nvPicPr>
          <p:cNvPr id="10" name="Picture 9" descr="A finger pointing at a blue ball&#10;&#10;Description automatically generated">
            <a:extLst>
              <a:ext uri="{FF2B5EF4-FFF2-40B4-BE49-F238E27FC236}">
                <a16:creationId xmlns:a16="http://schemas.microsoft.com/office/drawing/2014/main" id="{7471C620-878B-DD84-54D3-095FFFB2E1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9018" y="1410714"/>
            <a:ext cx="1598707" cy="1439500"/>
          </a:xfrm>
          <a:prstGeom prst="rect">
            <a:avLst/>
          </a:prstGeom>
        </p:spPr>
      </p:pic>
      <p:pic>
        <p:nvPicPr>
          <p:cNvPr id="6" name="Picture 5" descr="A hand touching a blue circle&#10;&#10;Description automatically generated">
            <a:extLst>
              <a:ext uri="{FF2B5EF4-FFF2-40B4-BE49-F238E27FC236}">
                <a16:creationId xmlns:a16="http://schemas.microsoft.com/office/drawing/2014/main" id="{36264494-B011-BBDA-28B3-06C788965F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1280" y="3546670"/>
            <a:ext cx="1344978" cy="1119801"/>
          </a:xfrm>
          <a:prstGeom prst="rect">
            <a:avLst/>
          </a:prstGeom>
        </p:spPr>
      </p:pic>
      <p:sp>
        <p:nvSpPr>
          <p:cNvPr id="2" name="TextBox 1">
            <a:extLst>
              <a:ext uri="{FF2B5EF4-FFF2-40B4-BE49-F238E27FC236}">
                <a16:creationId xmlns:a16="http://schemas.microsoft.com/office/drawing/2014/main" id="{855DBB7D-0489-2F85-9B0B-057A30175258}"/>
              </a:ext>
            </a:extLst>
          </p:cNvPr>
          <p:cNvSpPr txBox="1"/>
          <p:nvPr/>
        </p:nvSpPr>
        <p:spPr>
          <a:xfrm>
            <a:off x="3091140" y="2850214"/>
            <a:ext cx="2180908" cy="400110"/>
          </a:xfrm>
          <a:prstGeom prst="rect">
            <a:avLst/>
          </a:prstGeom>
          <a:noFill/>
        </p:spPr>
        <p:txBody>
          <a:bodyPr wrap="square" rtlCol="0">
            <a:spAutoFit/>
          </a:bodyPr>
          <a:lstStyle/>
          <a:p>
            <a:pPr algn="ctr"/>
            <a:r>
              <a:rPr lang="en-US" altLang="zh-CN" sz="2000" b="1" dirty="0">
                <a:latin typeface="Arial" panose="020B0604020202020204" pitchFamily="34" charset="0"/>
                <a:ea typeface="Calibri" panose="020F0502020204030204" pitchFamily="34" charset="0"/>
                <a:cs typeface="Arial" panose="020B0604020202020204" pitchFamily="34" charset="0"/>
              </a:rPr>
              <a:t>Touching Face</a:t>
            </a:r>
          </a:p>
        </p:txBody>
      </p:sp>
      <p:pic>
        <p:nvPicPr>
          <p:cNvPr id="5" name="Graphic 4">
            <a:extLst>
              <a:ext uri="{FF2B5EF4-FFF2-40B4-BE49-F238E27FC236}">
                <a16:creationId xmlns:a16="http://schemas.microsoft.com/office/drawing/2014/main" id="{F004F173-0403-E15C-72F5-DD43B86B2747}"/>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532103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3334 0.09699 L 0.03334 0.09722 C 0.02852 0.11111 0.0198 0.14004 0.01224 0.15324 C 0.00144 0.17199 -0.01028 0.18912 -0.02148 0.20671 C -0.02656 0.21458 -0.03685 0.23032 -0.03685 0.23055 C -0.04114 0.24537 -0.04296 0.26389 -0.05 0.27569 C -0.05273 0.28032 -0.05533 0.28518 -0.0582 0.28958 C -0.06614 0.30116 -0.07148 0.30648 -0.08046 0.31528 C -0.08737 0.32199 -0.08567 0.3206 -0.09075 0.32338 C -0.09362 0.32199 -0.09661 0.32153 -0.09948 0.31967 C -0.10156 0.31805 -0.10325 0.31528 -0.1052 0.31296 C -0.1095 0.30764 -0.11367 0.30231 -0.11796 0.29699 C -0.12018 0.29421 -0.12239 0.29143 -0.12461 0.28889 L -0.13112 0.28079 C -0.13294 0.27847 -0.1345 0.27569 -0.13645 0.27407 L -0.13945 0.27199 C -0.14179 0.26759 -0.13919 0.27176 -0.1427 0.26829 C -0.14362 0.26736 -0.14427 0.2662 -0.14518 0.26528 C -0.14609 0.26435 -0.14713 0.26366 -0.14804 0.2625 C -0.1483 0.26204 -0.14856 0.26134 -0.14882 0.26088 C -0.15195 0.25717 -0.15169 0.26018 -0.15169 0.25648 " pathEditMode="relative" rAng="0" ptsTypes="AAAAAAAAAAAAAAAAAAAAA">
                                      <p:cBhvr>
                                        <p:cTn id="6" dur="3000" fill="hold"/>
                                        <p:tgtEl>
                                          <p:spTgt spid="10"/>
                                        </p:tgtEl>
                                        <p:attrNameLst>
                                          <p:attrName>ppt_x</p:attrName>
                                          <p:attrName>ppt_y</p:attrName>
                                        </p:attrNameLst>
                                      </p:cBhvr>
                                      <p:rCtr x="-9258" y="11319"/>
                                    </p:animMotion>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D44B55-AA5E-83A6-11B0-7BDA42D98035}"/>
              </a:ext>
            </a:extLst>
          </p:cNvPr>
          <p:cNvSpPr>
            <a:spLocks noGrp="1"/>
          </p:cNvSpPr>
          <p:nvPr>
            <p:ph type="sldNum" sz="quarter" idx="12"/>
          </p:nvPr>
        </p:nvSpPr>
        <p:spPr/>
        <p:txBody>
          <a:bodyPr/>
          <a:lstStyle/>
          <a:p>
            <a:r>
              <a:rPr lang="en-US" dirty="0"/>
              <a:t>9</a:t>
            </a:r>
          </a:p>
        </p:txBody>
      </p:sp>
      <p:pic>
        <p:nvPicPr>
          <p:cNvPr id="18" name="Picture 17">
            <a:extLst>
              <a:ext uri="{FF2B5EF4-FFF2-40B4-BE49-F238E27FC236}">
                <a16:creationId xmlns:a16="http://schemas.microsoft.com/office/drawing/2014/main" id="{E12C9F87-7195-0523-D8C0-EB93E9210E7C}"/>
              </a:ext>
            </a:extLst>
          </p:cNvPr>
          <p:cNvPicPr>
            <a:picLocks noChangeAspect="1"/>
          </p:cNvPicPr>
          <p:nvPr/>
        </p:nvPicPr>
        <p:blipFill>
          <a:blip r:embed="rId4"/>
          <a:stretch>
            <a:fillRect/>
          </a:stretch>
        </p:blipFill>
        <p:spPr>
          <a:xfrm>
            <a:off x="7022421" y="1410714"/>
            <a:ext cx="3899070" cy="1611186"/>
          </a:xfrm>
          <a:prstGeom prst="rect">
            <a:avLst/>
          </a:prstGeom>
        </p:spPr>
      </p:pic>
      <p:pic>
        <p:nvPicPr>
          <p:cNvPr id="20" name="Picture 19">
            <a:extLst>
              <a:ext uri="{FF2B5EF4-FFF2-40B4-BE49-F238E27FC236}">
                <a16:creationId xmlns:a16="http://schemas.microsoft.com/office/drawing/2014/main" id="{0E6620D9-CD0F-F946-9DB6-8C3ACD833823}"/>
              </a:ext>
            </a:extLst>
          </p:cNvPr>
          <p:cNvPicPr>
            <a:picLocks noChangeAspect="1"/>
          </p:cNvPicPr>
          <p:nvPr/>
        </p:nvPicPr>
        <p:blipFill>
          <a:blip r:embed="rId5"/>
          <a:stretch>
            <a:fillRect/>
          </a:stretch>
        </p:blipFill>
        <p:spPr>
          <a:xfrm>
            <a:off x="8323032" y="583424"/>
            <a:ext cx="1358970" cy="958899"/>
          </a:xfrm>
          <a:prstGeom prst="rect">
            <a:avLst/>
          </a:prstGeom>
        </p:spPr>
      </p:pic>
      <p:pic>
        <p:nvPicPr>
          <p:cNvPr id="22" name="Picture 21">
            <a:extLst>
              <a:ext uri="{FF2B5EF4-FFF2-40B4-BE49-F238E27FC236}">
                <a16:creationId xmlns:a16="http://schemas.microsoft.com/office/drawing/2014/main" id="{7A5E013D-9D4D-6B94-248F-01F4AB982A8C}"/>
              </a:ext>
            </a:extLst>
          </p:cNvPr>
          <p:cNvPicPr>
            <a:picLocks noChangeAspect="1"/>
          </p:cNvPicPr>
          <p:nvPr/>
        </p:nvPicPr>
        <p:blipFill>
          <a:blip r:embed="rId5"/>
          <a:stretch>
            <a:fillRect/>
          </a:stretch>
        </p:blipFill>
        <p:spPr>
          <a:xfrm>
            <a:off x="8400875" y="3311330"/>
            <a:ext cx="1358970" cy="361779"/>
          </a:xfrm>
          <a:prstGeom prst="rect">
            <a:avLst/>
          </a:prstGeom>
        </p:spPr>
      </p:pic>
      <p:pic>
        <p:nvPicPr>
          <p:cNvPr id="10" name="Picture 9" descr="A finger pointing at a blue ball&#10;&#10;Description automatically generated">
            <a:extLst>
              <a:ext uri="{FF2B5EF4-FFF2-40B4-BE49-F238E27FC236}">
                <a16:creationId xmlns:a16="http://schemas.microsoft.com/office/drawing/2014/main" id="{7471C620-878B-DD84-54D3-095FFFB2E1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9018" y="1410714"/>
            <a:ext cx="1598707" cy="1439500"/>
          </a:xfrm>
          <a:prstGeom prst="rect">
            <a:avLst/>
          </a:prstGeom>
        </p:spPr>
      </p:pic>
      <p:pic>
        <p:nvPicPr>
          <p:cNvPr id="6" name="Picture 5" descr="A hand touching a blue circle&#10;&#10;Description automatically generated">
            <a:extLst>
              <a:ext uri="{FF2B5EF4-FFF2-40B4-BE49-F238E27FC236}">
                <a16:creationId xmlns:a16="http://schemas.microsoft.com/office/drawing/2014/main" id="{36264494-B011-BBDA-28B3-06C788965F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1280" y="3546670"/>
            <a:ext cx="1344978" cy="1119801"/>
          </a:xfrm>
          <a:prstGeom prst="rect">
            <a:avLst/>
          </a:prstGeom>
        </p:spPr>
      </p:pic>
      <p:sp>
        <p:nvSpPr>
          <p:cNvPr id="2" name="TextBox 1">
            <a:extLst>
              <a:ext uri="{FF2B5EF4-FFF2-40B4-BE49-F238E27FC236}">
                <a16:creationId xmlns:a16="http://schemas.microsoft.com/office/drawing/2014/main" id="{80ED67C0-46DF-980B-1491-CAA543740159}"/>
              </a:ext>
            </a:extLst>
          </p:cNvPr>
          <p:cNvSpPr txBox="1"/>
          <p:nvPr/>
        </p:nvSpPr>
        <p:spPr>
          <a:xfrm>
            <a:off x="3102274" y="2905773"/>
            <a:ext cx="2618012" cy="400110"/>
          </a:xfrm>
          <a:prstGeom prst="rect">
            <a:avLst/>
          </a:prstGeom>
          <a:noFill/>
        </p:spPr>
        <p:txBody>
          <a:bodyPr wrap="square" rtlCol="0">
            <a:spAutoFit/>
          </a:bodyPr>
          <a:lstStyle/>
          <a:p>
            <a:pPr algn="ctr"/>
            <a:r>
              <a:rPr lang="en-US" altLang="zh-CN" sz="2000" b="1" dirty="0">
                <a:latin typeface="Arial" panose="020B0604020202020204" pitchFamily="34" charset="0"/>
                <a:ea typeface="Calibri" panose="020F0502020204030204" pitchFamily="34" charset="0"/>
                <a:cs typeface="Arial" panose="020B0604020202020204" pitchFamily="34" charset="0"/>
              </a:rPr>
              <a:t>Approaching Face</a:t>
            </a:r>
          </a:p>
        </p:txBody>
      </p:sp>
      <p:pic>
        <p:nvPicPr>
          <p:cNvPr id="5" name="Picture 4" descr="A cartoon of a person&#10;&#10;Description automatically generated">
            <a:extLst>
              <a:ext uri="{FF2B5EF4-FFF2-40B4-BE49-F238E27FC236}">
                <a16:creationId xmlns:a16="http://schemas.microsoft.com/office/drawing/2014/main" id="{F71B295B-1C0A-0FDB-4D4E-2200A1B1FC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8713" y="1229222"/>
            <a:ext cx="2632267" cy="3914996"/>
          </a:xfrm>
          <a:prstGeom prst="rect">
            <a:avLst/>
          </a:prstGeom>
        </p:spPr>
      </p:pic>
      <p:sp>
        <p:nvSpPr>
          <p:cNvPr id="7" name="Oval 6">
            <a:extLst>
              <a:ext uri="{FF2B5EF4-FFF2-40B4-BE49-F238E27FC236}">
                <a16:creationId xmlns:a16="http://schemas.microsoft.com/office/drawing/2014/main" id="{AA86C546-65FD-2E41-ECCC-C2D6659FC2F3}"/>
              </a:ext>
            </a:extLst>
          </p:cNvPr>
          <p:cNvSpPr/>
          <p:nvPr/>
        </p:nvSpPr>
        <p:spPr>
          <a:xfrm>
            <a:off x="421047" y="1097668"/>
            <a:ext cx="3530860" cy="3392814"/>
          </a:xfrm>
          <a:prstGeom prst="ellipse">
            <a:avLst/>
          </a:prstGeom>
          <a:solidFill>
            <a:schemeClr val="accent1">
              <a:lumMod val="20000"/>
              <a:lumOff val="80000"/>
              <a:alpha val="21000"/>
            </a:schemeClr>
          </a:solidFill>
          <a:ln>
            <a:solidFill>
              <a:schemeClr val="tx2">
                <a:lumMod val="75000"/>
                <a:lumOff val="2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69CF44A2-E9A2-D169-D2F7-AE955F6E5D05}"/>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51317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2539 0.00926 L -0.02539 0.00926 C -0.03555 0.00579 -0.04505 0.00301 -0.05521 -0.00324 C -0.06029 -0.00648 -0.06537 -0.00949 -0.07045 -0.01296 C -0.07409 -0.01528 -0.07748 -0.01875 -0.08112 -0.02106 C -0.08516 -0.02338 -0.08933 -0.02523 -0.09349 -0.02685 C -0.1 -0.02963 -0.10703 -0.02963 -0.11328 -0.03426 C -0.12136 -0.03981 -0.11341 -0.03403 -0.12188 -0.04074 C -0.12266 -0.04143 -0.12331 -0.04166 -0.12396 -0.04236 C -0.12448 -0.04259 -0.12474 -0.04352 -0.12526 -0.04375 C -0.12878 -0.04606 -0.1293 -0.0456 -0.13269 -0.04745 C -0.13763 -0.05 -0.13542 -0.04907 -0.1392 -0.05023 C -0.13972 -0.05092 -0.14011 -0.05139 -0.1405 -0.05185 C -0.14362 -0.05486 -0.14258 -0.05463 -0.14414 -0.05463 " pathEditMode="relative" ptsTypes="AAAAAAAAAAAAAA">
                                      <p:cBhvr>
                                        <p:cTn id="6" dur="3000" fill="hold"/>
                                        <p:tgtEl>
                                          <p:spTgt spid="6"/>
                                        </p:tgtEl>
                                        <p:attrNameLst>
                                          <p:attrName>ppt_x</p:attrName>
                                          <p:attrName>ppt_y</p:attrName>
                                        </p:attrNameLst>
                                      </p:cBhvr>
                                    </p:animMotion>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D44B55-AA5E-83A6-11B0-7BDA42D98035}"/>
              </a:ext>
            </a:extLst>
          </p:cNvPr>
          <p:cNvSpPr>
            <a:spLocks noGrp="1"/>
          </p:cNvSpPr>
          <p:nvPr>
            <p:ph type="sldNum" sz="quarter" idx="12"/>
          </p:nvPr>
        </p:nvSpPr>
        <p:spPr/>
        <p:txBody>
          <a:bodyPr/>
          <a:lstStyle/>
          <a:p>
            <a:r>
              <a:rPr lang="en-US" dirty="0"/>
              <a:t>9</a:t>
            </a:r>
          </a:p>
        </p:txBody>
      </p:sp>
      <p:pic>
        <p:nvPicPr>
          <p:cNvPr id="18" name="Picture 17">
            <a:extLst>
              <a:ext uri="{FF2B5EF4-FFF2-40B4-BE49-F238E27FC236}">
                <a16:creationId xmlns:a16="http://schemas.microsoft.com/office/drawing/2014/main" id="{E12C9F87-7195-0523-D8C0-EB93E9210E7C}"/>
              </a:ext>
            </a:extLst>
          </p:cNvPr>
          <p:cNvPicPr>
            <a:picLocks noChangeAspect="1"/>
          </p:cNvPicPr>
          <p:nvPr/>
        </p:nvPicPr>
        <p:blipFill>
          <a:blip r:embed="rId3"/>
          <a:stretch>
            <a:fillRect/>
          </a:stretch>
        </p:blipFill>
        <p:spPr>
          <a:xfrm>
            <a:off x="7022421" y="1410714"/>
            <a:ext cx="3899070" cy="1611186"/>
          </a:xfrm>
          <a:prstGeom prst="rect">
            <a:avLst/>
          </a:prstGeom>
        </p:spPr>
      </p:pic>
      <p:pic>
        <p:nvPicPr>
          <p:cNvPr id="20" name="Picture 19">
            <a:extLst>
              <a:ext uri="{FF2B5EF4-FFF2-40B4-BE49-F238E27FC236}">
                <a16:creationId xmlns:a16="http://schemas.microsoft.com/office/drawing/2014/main" id="{0E6620D9-CD0F-F946-9DB6-8C3ACD833823}"/>
              </a:ext>
            </a:extLst>
          </p:cNvPr>
          <p:cNvPicPr>
            <a:picLocks noChangeAspect="1"/>
          </p:cNvPicPr>
          <p:nvPr/>
        </p:nvPicPr>
        <p:blipFill>
          <a:blip r:embed="rId4"/>
          <a:stretch>
            <a:fillRect/>
          </a:stretch>
        </p:blipFill>
        <p:spPr>
          <a:xfrm>
            <a:off x="8323032" y="583424"/>
            <a:ext cx="1358970" cy="958899"/>
          </a:xfrm>
          <a:prstGeom prst="rect">
            <a:avLst/>
          </a:prstGeom>
        </p:spPr>
      </p:pic>
      <p:pic>
        <p:nvPicPr>
          <p:cNvPr id="22" name="Picture 21">
            <a:extLst>
              <a:ext uri="{FF2B5EF4-FFF2-40B4-BE49-F238E27FC236}">
                <a16:creationId xmlns:a16="http://schemas.microsoft.com/office/drawing/2014/main" id="{7A5E013D-9D4D-6B94-248F-01F4AB982A8C}"/>
              </a:ext>
            </a:extLst>
          </p:cNvPr>
          <p:cNvPicPr>
            <a:picLocks noChangeAspect="1"/>
          </p:cNvPicPr>
          <p:nvPr/>
        </p:nvPicPr>
        <p:blipFill>
          <a:blip r:embed="rId4"/>
          <a:stretch>
            <a:fillRect/>
          </a:stretch>
        </p:blipFill>
        <p:spPr>
          <a:xfrm>
            <a:off x="8400875" y="3311330"/>
            <a:ext cx="1358970" cy="361779"/>
          </a:xfrm>
          <a:prstGeom prst="rect">
            <a:avLst/>
          </a:prstGeom>
        </p:spPr>
      </p:pic>
      <p:pic>
        <p:nvPicPr>
          <p:cNvPr id="10" name="Picture 9" descr="A finger pointing at a blue ball&#10;&#10;Description automatically generated">
            <a:extLst>
              <a:ext uri="{FF2B5EF4-FFF2-40B4-BE49-F238E27FC236}">
                <a16:creationId xmlns:a16="http://schemas.microsoft.com/office/drawing/2014/main" id="{7471C620-878B-DD84-54D3-095FFFB2E1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9018" y="1410714"/>
            <a:ext cx="1598707" cy="1439500"/>
          </a:xfrm>
          <a:prstGeom prst="rect">
            <a:avLst/>
          </a:prstGeom>
        </p:spPr>
      </p:pic>
      <p:pic>
        <p:nvPicPr>
          <p:cNvPr id="6" name="Picture 5" descr="A hand touching a blue circle&#10;&#10;Description automatically generated">
            <a:extLst>
              <a:ext uri="{FF2B5EF4-FFF2-40B4-BE49-F238E27FC236}">
                <a16:creationId xmlns:a16="http://schemas.microsoft.com/office/drawing/2014/main" id="{36264494-B011-BBDA-28B3-06C788965F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1280" y="3546670"/>
            <a:ext cx="1344978" cy="1119801"/>
          </a:xfrm>
          <a:prstGeom prst="rect">
            <a:avLst/>
          </a:prstGeom>
        </p:spPr>
      </p:pic>
      <p:pic>
        <p:nvPicPr>
          <p:cNvPr id="2" name="Picture 1">
            <a:extLst>
              <a:ext uri="{FF2B5EF4-FFF2-40B4-BE49-F238E27FC236}">
                <a16:creationId xmlns:a16="http://schemas.microsoft.com/office/drawing/2014/main" id="{18C99981-8C97-30EF-78D8-4C84D28B96AD}"/>
              </a:ext>
            </a:extLst>
          </p:cNvPr>
          <p:cNvPicPr>
            <a:picLocks noChangeAspect="1"/>
          </p:cNvPicPr>
          <p:nvPr/>
        </p:nvPicPr>
        <p:blipFill>
          <a:blip r:embed="rId7"/>
          <a:stretch>
            <a:fillRect/>
          </a:stretch>
        </p:blipFill>
        <p:spPr>
          <a:xfrm>
            <a:off x="7076620" y="3477801"/>
            <a:ext cx="3790671" cy="1578756"/>
          </a:xfrm>
          <a:prstGeom prst="rect">
            <a:avLst/>
          </a:prstGeom>
        </p:spPr>
      </p:pic>
      <p:pic>
        <p:nvPicPr>
          <p:cNvPr id="5" name="Picture 4">
            <a:extLst>
              <a:ext uri="{FF2B5EF4-FFF2-40B4-BE49-F238E27FC236}">
                <a16:creationId xmlns:a16="http://schemas.microsoft.com/office/drawing/2014/main" id="{5D4F1F27-96F6-D464-D691-C9DC7593A706}"/>
              </a:ext>
            </a:extLst>
          </p:cNvPr>
          <p:cNvPicPr>
            <a:picLocks noChangeAspect="1"/>
          </p:cNvPicPr>
          <p:nvPr/>
        </p:nvPicPr>
        <p:blipFill>
          <a:blip r:embed="rId4"/>
          <a:stretch>
            <a:fillRect/>
          </a:stretch>
        </p:blipFill>
        <p:spPr>
          <a:xfrm>
            <a:off x="8400875" y="3202789"/>
            <a:ext cx="1358970" cy="428705"/>
          </a:xfrm>
          <a:prstGeom prst="rect">
            <a:avLst/>
          </a:prstGeom>
        </p:spPr>
      </p:pic>
      <p:pic>
        <p:nvPicPr>
          <p:cNvPr id="12" name="Picture 11" descr="A cartoon of a person&#10;&#10;Description automatically generated">
            <a:extLst>
              <a:ext uri="{FF2B5EF4-FFF2-40B4-BE49-F238E27FC236}">
                <a16:creationId xmlns:a16="http://schemas.microsoft.com/office/drawing/2014/main" id="{6DFD6200-22CC-0ABC-98A7-6E4F5C9946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8713" y="1229222"/>
            <a:ext cx="2632267" cy="3914996"/>
          </a:xfrm>
          <a:prstGeom prst="rect">
            <a:avLst/>
          </a:prstGeom>
        </p:spPr>
      </p:pic>
      <p:sp>
        <p:nvSpPr>
          <p:cNvPr id="13" name="Oval 12">
            <a:extLst>
              <a:ext uri="{FF2B5EF4-FFF2-40B4-BE49-F238E27FC236}">
                <a16:creationId xmlns:a16="http://schemas.microsoft.com/office/drawing/2014/main" id="{593D54CD-775F-3040-BC50-2CA9BCF67EF6}"/>
              </a:ext>
            </a:extLst>
          </p:cNvPr>
          <p:cNvSpPr/>
          <p:nvPr/>
        </p:nvSpPr>
        <p:spPr>
          <a:xfrm>
            <a:off x="421047" y="1097668"/>
            <a:ext cx="3530860" cy="3392814"/>
          </a:xfrm>
          <a:prstGeom prst="ellipse">
            <a:avLst/>
          </a:prstGeom>
          <a:solidFill>
            <a:schemeClr val="accent1">
              <a:lumMod val="20000"/>
              <a:lumOff val="80000"/>
              <a:alpha val="21000"/>
            </a:schemeClr>
          </a:solidFill>
          <a:ln>
            <a:solidFill>
              <a:schemeClr val="tx2">
                <a:lumMod val="75000"/>
                <a:lumOff val="2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AD2E3742-C797-F2B2-656C-6CA168F6BA89}"/>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33790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942A37-54BF-AE7B-D0C4-0D3BE147175D}"/>
              </a:ext>
            </a:extLst>
          </p:cNvPr>
          <p:cNvSpPr>
            <a:spLocks noGrp="1"/>
          </p:cNvSpPr>
          <p:nvPr>
            <p:ph type="sldNum" sz="quarter" idx="12"/>
          </p:nvPr>
        </p:nvSpPr>
        <p:spPr/>
        <p:txBody>
          <a:bodyPr/>
          <a:lstStyle/>
          <a:p>
            <a:r>
              <a:rPr lang="en-US" dirty="0"/>
              <a:t>10</a:t>
            </a:r>
          </a:p>
        </p:txBody>
      </p:sp>
      <p:sp>
        <p:nvSpPr>
          <p:cNvPr id="5" name="TextBox 4">
            <a:extLst>
              <a:ext uri="{FF2B5EF4-FFF2-40B4-BE49-F238E27FC236}">
                <a16:creationId xmlns:a16="http://schemas.microsoft.com/office/drawing/2014/main" id="{4C2C83C7-05E6-C449-2FFA-CF1377465116}"/>
              </a:ext>
            </a:extLst>
          </p:cNvPr>
          <p:cNvSpPr txBox="1"/>
          <p:nvPr/>
        </p:nvSpPr>
        <p:spPr>
          <a:xfrm>
            <a:off x="450084" y="356352"/>
            <a:ext cx="6942606" cy="646331"/>
          </a:xfrm>
          <a:prstGeom prst="rect">
            <a:avLst/>
          </a:prstGeom>
          <a:noFill/>
        </p:spPr>
        <p:txBody>
          <a:bodyPr wrap="square" rtlCol="0">
            <a:spAutoFit/>
          </a:bodyPr>
          <a:lstStyle/>
          <a:p>
            <a:r>
              <a:rPr lang="en-US" altLang="zh-CN" sz="3600" b="1" dirty="0">
                <a:latin typeface="Arial" panose="020B0604020202020204" pitchFamily="34" charset="0"/>
                <a:ea typeface="Calibri" panose="020F0502020204030204" pitchFamily="34" charset="0"/>
                <a:cs typeface="Arial" panose="020B0604020202020204" pitchFamily="34" charset="0"/>
              </a:rPr>
              <a:t>Study 1: Understanding MAF</a:t>
            </a:r>
          </a:p>
        </p:txBody>
      </p:sp>
      <p:pic>
        <p:nvPicPr>
          <p:cNvPr id="1025" name="Picture 1">
            <a:extLst>
              <a:ext uri="{FF2B5EF4-FFF2-40B4-BE49-F238E27FC236}">
                <a16:creationId xmlns:a16="http://schemas.microsoft.com/office/drawing/2014/main" id="{70995CC3-6B7B-A857-DC5F-B9673DF67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0544" y="1254332"/>
            <a:ext cx="4162146" cy="26111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CAB3B86-B388-84E6-A799-47C2D3FFBA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8292" y="1254331"/>
            <a:ext cx="4331390" cy="261114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2E85CD4-3A31-99EB-9F10-1BEE3388B31D}"/>
              </a:ext>
            </a:extLst>
          </p:cNvPr>
          <p:cNvSpPr txBox="1"/>
          <p:nvPr/>
        </p:nvSpPr>
        <p:spPr>
          <a:xfrm>
            <a:off x="576870" y="3969863"/>
            <a:ext cx="10992812" cy="2246769"/>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Arial" panose="020B0604020202020204" pitchFamily="34" charset="0"/>
                <a:ea typeface="Calibri" panose="020F0502020204030204" pitchFamily="34" charset="0"/>
                <a:cs typeface="Arial" panose="020B0604020202020204" pitchFamily="34" charset="0"/>
              </a:rPr>
              <a:t>A participant executed twenty times approaching gestures.</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latin typeface="Arial" panose="020B0604020202020204" pitchFamily="34" charset="0"/>
                <a:ea typeface="Calibri" panose="020F0502020204030204" pitchFamily="34" charset="0"/>
                <a:cs typeface="Arial" panose="020B0604020202020204" pitchFamily="34" charset="0"/>
              </a:rPr>
              <a:t>The MAF showed optimal detection at a transmitted signal intensity of 45dB SPL for the left facial region.</a:t>
            </a:r>
          </a:p>
          <a:p>
            <a:pPr marL="285750" indent="-285750">
              <a:buFont typeface="Arial" panose="020B0604020202020204" pitchFamily="34" charset="0"/>
              <a:buChar char="•"/>
            </a:pPr>
            <a:endParaRPr lang="en-US" sz="2000" b="1" dirty="0">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sz="2000" b="1" dirty="0">
                <a:latin typeface="Arial" panose="020B0604020202020204" pitchFamily="34" charset="0"/>
                <a:ea typeface="Calibri" panose="020F0502020204030204" pitchFamily="34" charset="0"/>
                <a:cs typeface="Arial" panose="020B0604020202020204" pitchFamily="34" charset="0"/>
              </a:rPr>
              <a:t>The MAF achieved optimal detection when the gesture was performed 5 cm away from the left side of the face.</a:t>
            </a:r>
            <a:endParaRPr lang="en-US" sz="2000" dirty="0">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D0FD1549-A1F0-FAB5-67C4-B5481D8E2AC8}"/>
              </a:ext>
            </a:extLst>
          </p:cNvPr>
          <p:cNvSpPr/>
          <p:nvPr/>
        </p:nvSpPr>
        <p:spPr>
          <a:xfrm>
            <a:off x="542661" y="1784354"/>
            <a:ext cx="2531668" cy="992088"/>
          </a:xfrm>
          <a:prstGeom prst="roundRect">
            <a:avLst/>
          </a:prstGeom>
          <a:no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9522444-E7F2-C1EB-E5CF-11AE751F2407}"/>
              </a:ext>
            </a:extLst>
          </p:cNvPr>
          <p:cNvPicPr>
            <a:picLocks noChangeAspect="1"/>
          </p:cNvPicPr>
          <p:nvPr/>
        </p:nvPicPr>
        <p:blipFill>
          <a:blip r:embed="rId6"/>
          <a:stretch>
            <a:fillRect/>
          </a:stretch>
        </p:blipFill>
        <p:spPr>
          <a:xfrm>
            <a:off x="576870" y="1888746"/>
            <a:ext cx="1105355" cy="751494"/>
          </a:xfrm>
          <a:prstGeom prst="rect">
            <a:avLst/>
          </a:prstGeom>
        </p:spPr>
      </p:pic>
      <p:sp>
        <p:nvSpPr>
          <p:cNvPr id="15" name="TextBox 14">
            <a:extLst>
              <a:ext uri="{FF2B5EF4-FFF2-40B4-BE49-F238E27FC236}">
                <a16:creationId xmlns:a16="http://schemas.microsoft.com/office/drawing/2014/main" id="{D2440534-310D-21C6-AECD-3E90638FC90F}"/>
              </a:ext>
            </a:extLst>
          </p:cNvPr>
          <p:cNvSpPr txBox="1"/>
          <p:nvPr/>
        </p:nvSpPr>
        <p:spPr>
          <a:xfrm>
            <a:off x="1549945" y="2064438"/>
            <a:ext cx="1680599" cy="400110"/>
          </a:xfrm>
          <a:prstGeom prst="rect">
            <a:avLst/>
          </a:prstGeom>
          <a:noFill/>
        </p:spPr>
        <p:txBody>
          <a:bodyPr wrap="square" rtlCol="0">
            <a:spAutoFit/>
          </a:bodyPr>
          <a:lstStyle/>
          <a:p>
            <a:pPr algn="ctr"/>
            <a:r>
              <a:rPr lang="en-US" altLang="zh-CN" sz="2000" dirty="0">
                <a:latin typeface="Arial" panose="020B0604020202020204" pitchFamily="34" charset="0"/>
                <a:ea typeface="Calibri" panose="020F0502020204030204" pitchFamily="34" charset="0"/>
                <a:cs typeface="Arial" panose="020B0604020202020204" pitchFamily="34" charset="0"/>
              </a:rPr>
              <a:t>Approach</a:t>
            </a:r>
          </a:p>
        </p:txBody>
      </p:sp>
      <p:pic>
        <p:nvPicPr>
          <p:cNvPr id="25" name="Picture 2">
            <a:extLst>
              <a:ext uri="{FF2B5EF4-FFF2-40B4-BE49-F238E27FC236}">
                <a16:creationId xmlns:a16="http://schemas.microsoft.com/office/drawing/2014/main" id="{D32A771C-B555-159E-DFBD-BD34E42BB9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7132" y="1141655"/>
            <a:ext cx="464980" cy="225444"/>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4EBE22D6-D6CF-B613-360E-B417756F1FB8}"/>
              </a:ext>
            </a:extLst>
          </p:cNvPr>
          <p:cNvSpPr txBox="1"/>
          <p:nvPr/>
        </p:nvSpPr>
        <p:spPr>
          <a:xfrm>
            <a:off x="4255685" y="1082865"/>
            <a:ext cx="1779654" cy="338554"/>
          </a:xfrm>
          <a:prstGeom prst="rect">
            <a:avLst/>
          </a:prstGeom>
          <a:noFill/>
        </p:spPr>
        <p:txBody>
          <a:bodyPr wrap="none" rtlCol="0">
            <a:spAutoFit/>
          </a:bodyPr>
          <a:lstStyle/>
          <a:p>
            <a:r>
              <a:rPr lang="en-US" sz="1600" i="0" dirty="0">
                <a:effectLst/>
                <a:latin typeface="Arial" panose="020B0604020202020204" pitchFamily="34" charset="0"/>
                <a:ea typeface="Calibri" panose="020F0502020204030204" pitchFamily="34" charset="0"/>
                <a:cs typeface="Arial" panose="020B0604020202020204" pitchFamily="34" charset="0"/>
              </a:rPr>
              <a:t>Left-facial Region</a:t>
            </a:r>
            <a:endParaRPr lang="en-US" sz="1600" dirty="0">
              <a:latin typeface="Arial" panose="020B0604020202020204" pitchFamily="34" charset="0"/>
              <a:ea typeface="Calibri" panose="020F0502020204030204" pitchFamily="34" charset="0"/>
              <a:cs typeface="Arial" panose="020B0604020202020204" pitchFamily="34" charset="0"/>
            </a:endParaRPr>
          </a:p>
        </p:txBody>
      </p:sp>
      <p:pic>
        <p:nvPicPr>
          <p:cNvPr id="1027" name="Picture 3">
            <a:extLst>
              <a:ext uri="{FF2B5EF4-FFF2-40B4-BE49-F238E27FC236}">
                <a16:creationId xmlns:a16="http://schemas.microsoft.com/office/drawing/2014/main" id="{CF8E0A71-B0C2-4FF5-9D55-1A2E6FB8BC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19606" y="1145606"/>
            <a:ext cx="464981" cy="22544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F977B6D-9F4D-F230-C4B9-D686CA37C2CA}"/>
              </a:ext>
            </a:extLst>
          </p:cNvPr>
          <p:cNvSpPr txBox="1"/>
          <p:nvPr/>
        </p:nvSpPr>
        <p:spPr>
          <a:xfrm>
            <a:off x="6639285" y="1082865"/>
            <a:ext cx="2097049" cy="338554"/>
          </a:xfrm>
          <a:prstGeom prst="rect">
            <a:avLst/>
          </a:prstGeom>
          <a:noFill/>
        </p:spPr>
        <p:txBody>
          <a:bodyPr wrap="none" rtlCol="0">
            <a:spAutoFit/>
          </a:bodyPr>
          <a:lstStyle/>
          <a:p>
            <a:r>
              <a:rPr lang="en-US" sz="1600" i="0" dirty="0">
                <a:effectLst/>
                <a:latin typeface="Arial" panose="020B0604020202020204" pitchFamily="34" charset="0"/>
                <a:ea typeface="Calibri" panose="020F0502020204030204" pitchFamily="34" charset="0"/>
                <a:cs typeface="Arial" panose="020B0604020202020204" pitchFamily="34" charset="0"/>
              </a:rPr>
              <a:t>Middle-facial Region</a:t>
            </a:r>
            <a:endParaRPr lang="en-US" sz="1600" dirty="0">
              <a:latin typeface="Arial" panose="020B0604020202020204" pitchFamily="34" charset="0"/>
              <a:ea typeface="Calibri" panose="020F0502020204030204" pitchFamily="34" charset="0"/>
              <a:cs typeface="Arial" panose="020B0604020202020204" pitchFamily="34" charset="0"/>
            </a:endParaRPr>
          </a:p>
        </p:txBody>
      </p:sp>
      <p:pic>
        <p:nvPicPr>
          <p:cNvPr id="1028" name="Picture 4">
            <a:extLst>
              <a:ext uri="{FF2B5EF4-FFF2-40B4-BE49-F238E27FC236}">
                <a16:creationId xmlns:a16="http://schemas.microsoft.com/office/drawing/2014/main" id="{EDA4C543-BCE8-175D-1E7E-CC465B5624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97670" y="1141607"/>
            <a:ext cx="464982" cy="225446"/>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5CD54032-41B8-5A31-CF63-08248F773D52}"/>
              </a:ext>
            </a:extLst>
          </p:cNvPr>
          <p:cNvSpPr txBox="1"/>
          <p:nvPr/>
        </p:nvSpPr>
        <p:spPr>
          <a:xfrm>
            <a:off x="9212829" y="1085053"/>
            <a:ext cx="1914307" cy="338554"/>
          </a:xfrm>
          <a:prstGeom prst="rect">
            <a:avLst/>
          </a:prstGeom>
          <a:noFill/>
        </p:spPr>
        <p:txBody>
          <a:bodyPr wrap="none" rtlCol="0">
            <a:spAutoFit/>
          </a:bodyPr>
          <a:lstStyle/>
          <a:p>
            <a:r>
              <a:rPr lang="en-US" sz="1600" i="0" dirty="0">
                <a:effectLst/>
                <a:latin typeface="Arial" panose="020B0604020202020204" pitchFamily="34" charset="0"/>
                <a:ea typeface="Calibri" panose="020F0502020204030204" pitchFamily="34" charset="0"/>
                <a:cs typeface="Arial" panose="020B0604020202020204" pitchFamily="34" charset="0"/>
              </a:rPr>
              <a:t>Right-facial Region</a:t>
            </a:r>
            <a:endParaRPr lang="en-US" sz="1600" dirty="0">
              <a:latin typeface="Arial" panose="020B0604020202020204" pitchFamily="34" charset="0"/>
              <a:ea typeface="Calibri" panose="020F0502020204030204" pitchFamily="34" charset="0"/>
              <a:cs typeface="Arial" panose="020B0604020202020204" pitchFamily="34" charset="0"/>
            </a:endParaRPr>
          </a:p>
        </p:txBody>
      </p:sp>
      <p:pic>
        <p:nvPicPr>
          <p:cNvPr id="3" name="Graphic 2">
            <a:extLst>
              <a:ext uri="{FF2B5EF4-FFF2-40B4-BE49-F238E27FC236}">
                <a16:creationId xmlns:a16="http://schemas.microsoft.com/office/drawing/2014/main" id="{39768A0B-4B72-5295-6AE0-83F2EEDF8E9A}"/>
              </a:ext>
            </a:extLst>
          </p:cNvPr>
          <p:cNvPicPr>
            <a:picLocks noChangeAspect="1"/>
            <a:extLst>
              <a:ext uri="{51228E76-BA90-4043-B771-695A4F85340A}">
                <alf:liveFeedProps xmlns:alf="http://schemas.microsoft.com/office/drawing/2021/livefeed"/>
              </a:ext>
            </a:extLst>
          </p:cNvPicPr>
          <p:nvPr/>
        </p:nvPicPr>
        <p:blipFill>
          <a:blip r:embed="rId10">
            <a:extLst>
              <a:ext uri="{96DAC541-7B7A-43D3-8B79-37D633B846F1}">
                <asvg:svgBlip xmlns:asvg="http://schemas.microsoft.com/office/drawing/2016/SVG/main" r:embed="rId11"/>
              </a:ext>
            </a:extLst>
          </a:blip>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60910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1000"/>
                                        <p:tgtEl>
                                          <p:spTgt spid="20">
                                            <p:txEl>
                                              <p:pRg st="0" end="0"/>
                                            </p:txEl>
                                          </p:spTgt>
                                        </p:tgtEl>
                                      </p:cBhvr>
                                    </p:animEffect>
                                    <p:anim calcmode="lin" valueType="num">
                                      <p:cBhvr>
                                        <p:cTn id="8"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0">
                                            <p:txEl>
                                              <p:pRg st="2" end="2"/>
                                            </p:txEl>
                                          </p:spTgt>
                                        </p:tgtEl>
                                        <p:attrNameLst>
                                          <p:attrName>style.visibility</p:attrName>
                                        </p:attrNameLst>
                                      </p:cBhvr>
                                      <p:to>
                                        <p:strVal val="visible"/>
                                      </p:to>
                                    </p:set>
                                    <p:animEffect transition="in" filter="fade">
                                      <p:cBhvr>
                                        <p:cTn id="14" dur="500"/>
                                        <p:tgtEl>
                                          <p:spTgt spid="20">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0">
                                            <p:txEl>
                                              <p:pRg st="4" end="4"/>
                                            </p:txEl>
                                          </p:spTgt>
                                        </p:tgtEl>
                                        <p:attrNameLst>
                                          <p:attrName>style.visibility</p:attrName>
                                        </p:attrNameLst>
                                      </p:cBhvr>
                                      <p:to>
                                        <p:strVal val="visible"/>
                                      </p:to>
                                    </p:set>
                                    <p:animEffect transition="in" filter="fade">
                                      <p:cBhvr>
                                        <p:cTn id="17" dur="500"/>
                                        <p:tgtEl>
                                          <p:spTgt spid="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FA962D-9F83-C162-D833-925155C4DB2C}"/>
              </a:ext>
            </a:extLst>
          </p:cNvPr>
          <p:cNvPicPr>
            <a:picLocks noChangeAspect="1"/>
          </p:cNvPicPr>
          <p:nvPr/>
        </p:nvPicPr>
        <p:blipFill>
          <a:blip r:embed="rId3"/>
          <a:stretch>
            <a:fillRect/>
          </a:stretch>
        </p:blipFill>
        <p:spPr>
          <a:xfrm>
            <a:off x="6506151" y="1302264"/>
            <a:ext cx="5378726" cy="4095961"/>
          </a:xfrm>
          <a:prstGeom prst="rect">
            <a:avLst/>
          </a:prstGeom>
        </p:spPr>
      </p:pic>
      <p:sp>
        <p:nvSpPr>
          <p:cNvPr id="4" name="Slide Number Placeholder 3">
            <a:extLst>
              <a:ext uri="{FF2B5EF4-FFF2-40B4-BE49-F238E27FC236}">
                <a16:creationId xmlns:a16="http://schemas.microsoft.com/office/drawing/2014/main" id="{AA1588F9-AD6D-B3CE-316E-A7DC501DA131}"/>
              </a:ext>
            </a:extLst>
          </p:cNvPr>
          <p:cNvSpPr>
            <a:spLocks noGrp="1"/>
          </p:cNvSpPr>
          <p:nvPr>
            <p:ph type="sldNum" sz="quarter" idx="12"/>
          </p:nvPr>
        </p:nvSpPr>
        <p:spPr/>
        <p:txBody>
          <a:bodyPr/>
          <a:lstStyle/>
          <a:p>
            <a:r>
              <a:rPr lang="en-US" dirty="0"/>
              <a:t>11</a:t>
            </a:r>
          </a:p>
        </p:txBody>
      </p:sp>
      <p:sp>
        <p:nvSpPr>
          <p:cNvPr id="2" name="TextBox 1">
            <a:extLst>
              <a:ext uri="{FF2B5EF4-FFF2-40B4-BE49-F238E27FC236}">
                <a16:creationId xmlns:a16="http://schemas.microsoft.com/office/drawing/2014/main" id="{BA71FA4B-80A7-F4B2-22A2-3DF479429F22}"/>
              </a:ext>
            </a:extLst>
          </p:cNvPr>
          <p:cNvSpPr txBox="1"/>
          <p:nvPr/>
        </p:nvSpPr>
        <p:spPr>
          <a:xfrm>
            <a:off x="450085" y="366400"/>
            <a:ext cx="7045985" cy="646331"/>
          </a:xfrm>
          <a:prstGeom prst="rect">
            <a:avLst/>
          </a:prstGeom>
          <a:noFill/>
        </p:spPr>
        <p:txBody>
          <a:bodyPr wrap="square" rtlCol="0">
            <a:spAutoFit/>
          </a:bodyPr>
          <a:lstStyle/>
          <a:p>
            <a:r>
              <a:rPr lang="en-US" altLang="zh-CN" sz="3600" b="1" dirty="0">
                <a:latin typeface="Arial" panose="020B0604020202020204" pitchFamily="34" charset="0"/>
                <a:ea typeface="Calibri" panose="020F0502020204030204" pitchFamily="34" charset="0"/>
                <a:cs typeface="Arial" panose="020B0604020202020204" pitchFamily="34" charset="0"/>
              </a:rPr>
              <a:t>Study 2: Gesture Set Selection</a:t>
            </a:r>
          </a:p>
        </p:txBody>
      </p:sp>
      <p:sp>
        <p:nvSpPr>
          <p:cNvPr id="3" name="TextBox 2">
            <a:extLst>
              <a:ext uri="{FF2B5EF4-FFF2-40B4-BE49-F238E27FC236}">
                <a16:creationId xmlns:a16="http://schemas.microsoft.com/office/drawing/2014/main" id="{290A2C76-35DD-C2DF-965C-B5C4488D1414}"/>
              </a:ext>
            </a:extLst>
          </p:cNvPr>
          <p:cNvSpPr txBox="1"/>
          <p:nvPr/>
        </p:nvSpPr>
        <p:spPr>
          <a:xfrm>
            <a:off x="450086" y="1563898"/>
            <a:ext cx="5820086" cy="1323439"/>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Arial" panose="020B0604020202020204" pitchFamily="34" charset="0"/>
                <a:ea typeface="Calibri" panose="020F0502020204030204" pitchFamily="34" charset="0"/>
                <a:cs typeface="Arial" panose="020B0604020202020204" pitchFamily="34" charset="0"/>
              </a:rPr>
              <a:t>N = 22 (</a:t>
            </a:r>
            <a:r>
              <a:rPr lang="en-US" altLang="zh-CN" sz="2000" b="1" dirty="0">
                <a:latin typeface="Arial" panose="020B0604020202020204" pitchFamily="34" charset="0"/>
                <a:ea typeface="Calibri" panose="020F0502020204030204" pitchFamily="34" charset="0"/>
                <a:cs typeface="Arial" panose="020B0604020202020204" pitchFamily="34" charset="0"/>
              </a:rPr>
              <a:t>Gender:</a:t>
            </a:r>
            <a:r>
              <a:rPr lang="zh-CN" alt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a:latin typeface="Arial" panose="020B0604020202020204" pitchFamily="34" charset="0"/>
                <a:ea typeface="Calibri" panose="020F0502020204030204" pitchFamily="34" charset="0"/>
                <a:cs typeface="Arial" panose="020B0604020202020204" pitchFamily="34" charset="0"/>
              </a:rPr>
              <a:t>12 M</a:t>
            </a:r>
            <a:r>
              <a:rPr lang="en-US" altLang="zh-CN" sz="2000" b="1" dirty="0">
                <a:latin typeface="Arial" panose="020B0604020202020204" pitchFamily="34" charset="0"/>
                <a:ea typeface="Calibri" panose="020F0502020204030204" pitchFamily="34" charset="0"/>
                <a:cs typeface="Arial" panose="020B0604020202020204" pitchFamily="34" charset="0"/>
              </a:rPr>
              <a:t>ale,</a:t>
            </a:r>
            <a:r>
              <a:rPr lang="zh-CN" altLang="en-US" sz="2000" b="1" dirty="0">
                <a:latin typeface="Arial" panose="020B0604020202020204" pitchFamily="34" charset="0"/>
                <a:ea typeface="Calibri" panose="020F0502020204030204" pitchFamily="34" charset="0"/>
                <a:cs typeface="Arial" panose="020B0604020202020204" pitchFamily="34" charset="0"/>
              </a:rPr>
              <a:t> </a:t>
            </a:r>
            <a:r>
              <a:rPr lang="en-US" altLang="zh-CN" sz="2000" b="1" dirty="0">
                <a:latin typeface="Arial" panose="020B0604020202020204" pitchFamily="34" charset="0"/>
                <a:ea typeface="Calibri" panose="020F0502020204030204" pitchFamily="34" charset="0"/>
                <a:cs typeface="Arial" panose="020B0604020202020204" pitchFamily="34" charset="0"/>
              </a:rPr>
              <a:t>10 Female;</a:t>
            </a:r>
            <a:r>
              <a:rPr lang="zh-CN" altLang="en-US" sz="2000" b="1" dirty="0">
                <a:latin typeface="Arial" panose="020B0604020202020204" pitchFamily="34" charset="0"/>
                <a:ea typeface="Calibri" panose="020F0502020204030204" pitchFamily="34" charset="0"/>
                <a:cs typeface="Arial" panose="020B0604020202020204" pitchFamily="34" charset="0"/>
              </a:rPr>
              <a:t> </a:t>
            </a:r>
            <a:r>
              <a:rPr lang="en-US" altLang="zh-CN" sz="2000" b="1" dirty="0">
                <a:latin typeface="Arial" panose="020B0604020202020204" pitchFamily="34" charset="0"/>
                <a:ea typeface="Calibri" panose="020F0502020204030204" pitchFamily="34" charset="0"/>
                <a:cs typeface="Arial" panose="020B0604020202020204" pitchFamily="34" charset="0"/>
              </a:rPr>
              <a:t>Age: 16-55 years old </a:t>
            </a:r>
            <a:r>
              <a:rPr lang="en-US" sz="2000" b="1" dirty="0">
                <a:latin typeface="Arial" panose="020B0604020202020204" pitchFamily="34" charset="0"/>
                <a:ea typeface="Calibri" panose="020F0502020204030204" pitchFamily="34" charset="0"/>
                <a:cs typeface="Arial" panose="020B0604020202020204" pitchFamily="34" charset="0"/>
              </a:rPr>
              <a:t>)</a:t>
            </a:r>
          </a:p>
          <a:p>
            <a:endParaRPr lang="en-US" sz="2000" b="1" dirty="0">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sz="2000" b="1" dirty="0">
                <a:latin typeface="Arial" panose="020B0604020202020204" pitchFamily="34" charset="0"/>
                <a:ea typeface="Calibri" panose="020F0502020204030204" pitchFamily="34" charset="0"/>
                <a:cs typeface="Arial" panose="020B0604020202020204" pitchFamily="34" charset="0"/>
              </a:rPr>
              <a:t>A Likert scale survey</a:t>
            </a:r>
            <a:r>
              <a:rPr lang="zh-CN" alt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a:latin typeface="Arial" panose="020B0604020202020204" pitchFamily="34" charset="0"/>
                <a:ea typeface="Calibri" panose="020F0502020204030204" pitchFamily="34" charset="0"/>
                <a:cs typeface="Arial" panose="020B0604020202020204" pitchFamily="34" charset="0"/>
              </a:rPr>
              <a:t>to tailor the gestures:</a:t>
            </a:r>
          </a:p>
        </p:txBody>
      </p:sp>
      <p:sp>
        <p:nvSpPr>
          <p:cNvPr id="5" name="TextBox 4">
            <a:extLst>
              <a:ext uri="{FF2B5EF4-FFF2-40B4-BE49-F238E27FC236}">
                <a16:creationId xmlns:a16="http://schemas.microsoft.com/office/drawing/2014/main" id="{5998CF28-0ED0-5800-D3C8-3EB3716E7683}"/>
              </a:ext>
            </a:extLst>
          </p:cNvPr>
          <p:cNvSpPr txBox="1"/>
          <p:nvPr/>
        </p:nvSpPr>
        <p:spPr>
          <a:xfrm>
            <a:off x="785599" y="3262777"/>
            <a:ext cx="3947476" cy="2031325"/>
          </a:xfrm>
          <a:prstGeom prst="rect">
            <a:avLst/>
          </a:prstGeom>
          <a:noFill/>
        </p:spPr>
        <p:txBody>
          <a:bodyPr wrap="square" rtlCol="0">
            <a:spAutoFit/>
          </a:bodyPr>
          <a:lstStyle/>
          <a:p>
            <a:pPr marL="342900" indent="-342900">
              <a:buSzPct val="80000"/>
              <a:buFont typeface="Wingdings" panose="05000000000000000000" pitchFamily="2" charset="2"/>
              <a:buChar char="ü"/>
            </a:pPr>
            <a:r>
              <a:rPr lang="en-US" b="1" dirty="0">
                <a:latin typeface="Arial" panose="020B0604020202020204" pitchFamily="34" charset="0"/>
                <a:ea typeface="Calibri" panose="020F0502020204030204" pitchFamily="34" charset="0"/>
                <a:cs typeface="Arial" panose="020B0604020202020204" pitchFamily="34" charset="0"/>
              </a:rPr>
              <a:t>Simplicity </a:t>
            </a:r>
          </a:p>
          <a:p>
            <a:pPr marL="342900" indent="-342900">
              <a:buSzPct val="80000"/>
              <a:buFont typeface="Wingdings" panose="05000000000000000000" pitchFamily="2" charset="2"/>
              <a:buChar char="ü"/>
            </a:pPr>
            <a:endParaRPr lang="en-US" b="1" dirty="0">
              <a:latin typeface="Arial" panose="020B0604020202020204" pitchFamily="34" charset="0"/>
              <a:ea typeface="Calibri" panose="020F0502020204030204" pitchFamily="34" charset="0"/>
              <a:cs typeface="Arial" panose="020B0604020202020204" pitchFamily="34" charset="0"/>
            </a:endParaRPr>
          </a:p>
          <a:p>
            <a:pPr marL="342900" indent="-342900">
              <a:buSzPct val="80000"/>
              <a:buFont typeface="Wingdings" panose="05000000000000000000" pitchFamily="2" charset="2"/>
              <a:buChar char="ü"/>
            </a:pPr>
            <a:r>
              <a:rPr lang="en-US" b="1" dirty="0">
                <a:latin typeface="Arial" panose="020B0604020202020204" pitchFamily="34" charset="0"/>
                <a:ea typeface="Calibri" panose="020F0502020204030204" pitchFamily="34" charset="0"/>
                <a:cs typeface="Arial" panose="020B0604020202020204" pitchFamily="34" charset="0"/>
              </a:rPr>
              <a:t>Social acceptability</a:t>
            </a:r>
          </a:p>
          <a:p>
            <a:pPr marL="342900" indent="-342900">
              <a:buSzPct val="80000"/>
              <a:buFont typeface="Wingdings" panose="05000000000000000000" pitchFamily="2" charset="2"/>
              <a:buChar char="ü"/>
            </a:pPr>
            <a:endParaRPr lang="en-US" b="1" dirty="0">
              <a:latin typeface="Arial" panose="020B0604020202020204" pitchFamily="34" charset="0"/>
              <a:ea typeface="Calibri" panose="020F0502020204030204" pitchFamily="34" charset="0"/>
              <a:cs typeface="Arial" panose="020B0604020202020204" pitchFamily="34" charset="0"/>
            </a:endParaRPr>
          </a:p>
          <a:p>
            <a:pPr marL="342900" indent="-342900">
              <a:buSzPct val="80000"/>
              <a:buFont typeface="Wingdings" panose="05000000000000000000" pitchFamily="2" charset="2"/>
              <a:buChar char="ü"/>
            </a:pPr>
            <a:r>
              <a:rPr lang="en-US" b="1" dirty="0">
                <a:latin typeface="Arial" panose="020B0604020202020204" pitchFamily="34" charset="0"/>
                <a:ea typeface="Calibri" panose="020F0502020204030204" pitchFamily="34" charset="0"/>
                <a:cs typeface="Arial" panose="020B0604020202020204" pitchFamily="34" charset="0"/>
              </a:rPr>
              <a:t>Fatigue</a:t>
            </a:r>
          </a:p>
          <a:p>
            <a:pPr marL="342900" indent="-342900">
              <a:buSzPct val="80000"/>
              <a:buFont typeface="Wingdings" panose="05000000000000000000" pitchFamily="2" charset="2"/>
              <a:buChar char="ü"/>
            </a:pPr>
            <a:endParaRPr lang="en-US" b="1" dirty="0">
              <a:latin typeface="Arial" panose="020B0604020202020204" pitchFamily="34" charset="0"/>
              <a:ea typeface="Calibri" panose="020F0502020204030204" pitchFamily="34" charset="0"/>
              <a:cs typeface="Arial" panose="020B0604020202020204" pitchFamily="34" charset="0"/>
            </a:endParaRPr>
          </a:p>
          <a:p>
            <a:pPr marL="342900" indent="-342900">
              <a:buSzPct val="80000"/>
              <a:buFont typeface="Wingdings" panose="05000000000000000000" pitchFamily="2" charset="2"/>
              <a:buChar char="ü"/>
            </a:pPr>
            <a:r>
              <a:rPr lang="en-US" b="1" dirty="0">
                <a:latin typeface="Arial" panose="020B0604020202020204" pitchFamily="34" charset="0"/>
                <a:ea typeface="Calibri" panose="020F0502020204030204" pitchFamily="34" charset="0"/>
                <a:cs typeface="Arial" panose="020B0604020202020204" pitchFamily="34" charset="0"/>
              </a:rPr>
              <a:t>Ambiguity</a:t>
            </a:r>
          </a:p>
        </p:txBody>
      </p:sp>
      <p:pic>
        <p:nvPicPr>
          <p:cNvPr id="9" name="Graphic 8">
            <a:extLst>
              <a:ext uri="{FF2B5EF4-FFF2-40B4-BE49-F238E27FC236}">
                <a16:creationId xmlns:a16="http://schemas.microsoft.com/office/drawing/2014/main" id="{980FE60B-D103-DAD7-D5B5-7155D7CC041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68010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1588F9-AD6D-B3CE-316E-A7DC501DA131}"/>
              </a:ext>
            </a:extLst>
          </p:cNvPr>
          <p:cNvSpPr>
            <a:spLocks noGrp="1"/>
          </p:cNvSpPr>
          <p:nvPr>
            <p:ph type="sldNum" sz="quarter" idx="12"/>
          </p:nvPr>
        </p:nvSpPr>
        <p:spPr/>
        <p:txBody>
          <a:bodyPr/>
          <a:lstStyle/>
          <a:p>
            <a:r>
              <a:rPr lang="en-US" dirty="0"/>
              <a:t>12</a:t>
            </a:r>
          </a:p>
        </p:txBody>
      </p:sp>
      <p:graphicFrame>
        <p:nvGraphicFramePr>
          <p:cNvPr id="5" name="Object 4">
            <a:extLst>
              <a:ext uri="{FF2B5EF4-FFF2-40B4-BE49-F238E27FC236}">
                <a16:creationId xmlns:a16="http://schemas.microsoft.com/office/drawing/2014/main" id="{A09FA47D-823A-B980-E8A3-A4774691B207}"/>
              </a:ext>
            </a:extLst>
          </p:cNvPr>
          <p:cNvGraphicFramePr>
            <a:graphicFrameLocks noChangeAspect="1"/>
          </p:cNvGraphicFramePr>
          <p:nvPr>
            <p:extLst>
              <p:ext uri="{D42A27DB-BD31-4B8C-83A1-F6EECF244321}">
                <p14:modId xmlns:p14="http://schemas.microsoft.com/office/powerpoint/2010/main" val="3450460973"/>
              </p:ext>
            </p:extLst>
          </p:nvPr>
        </p:nvGraphicFramePr>
        <p:xfrm>
          <a:off x="265645" y="1179691"/>
          <a:ext cx="11430000" cy="4588264"/>
        </p:xfrm>
        <a:graphic>
          <a:graphicData uri="http://schemas.openxmlformats.org/presentationml/2006/ole">
            <mc:AlternateContent xmlns:mc="http://schemas.openxmlformats.org/markup-compatibility/2006">
              <mc:Choice xmlns:v="urn:schemas-microsoft-com:vml" Requires="v">
                <p:oleObj name="Acrobat Document" r:id="rId4" imgW="11430000" imgH="4476660" progId="Acrobat.Document.DC">
                  <p:embed/>
                </p:oleObj>
              </mc:Choice>
              <mc:Fallback>
                <p:oleObj name="Acrobat Document" r:id="rId4" imgW="11430000" imgH="4476660" progId="Acrobat.Document.DC">
                  <p:embed/>
                  <p:pic>
                    <p:nvPicPr>
                      <p:cNvPr id="5" name="Object 4">
                        <a:extLst>
                          <a:ext uri="{FF2B5EF4-FFF2-40B4-BE49-F238E27FC236}">
                            <a16:creationId xmlns:a16="http://schemas.microsoft.com/office/drawing/2014/main" id="{A09FA47D-823A-B980-E8A3-A4774691B207}"/>
                          </a:ext>
                        </a:extLst>
                      </p:cNvPr>
                      <p:cNvPicPr/>
                      <p:nvPr/>
                    </p:nvPicPr>
                    <p:blipFill>
                      <a:blip r:embed="rId5"/>
                      <a:stretch>
                        <a:fillRect/>
                      </a:stretch>
                    </p:blipFill>
                    <p:spPr>
                      <a:xfrm>
                        <a:off x="265645" y="1179691"/>
                        <a:ext cx="11430000" cy="4588264"/>
                      </a:xfrm>
                      <a:prstGeom prst="rect">
                        <a:avLst/>
                      </a:prstGeom>
                    </p:spPr>
                  </p:pic>
                </p:oleObj>
              </mc:Fallback>
            </mc:AlternateContent>
          </a:graphicData>
        </a:graphic>
      </p:graphicFrame>
      <p:sp>
        <p:nvSpPr>
          <p:cNvPr id="3" name="Rectangle: Rounded Corners 2">
            <a:extLst>
              <a:ext uri="{FF2B5EF4-FFF2-40B4-BE49-F238E27FC236}">
                <a16:creationId xmlns:a16="http://schemas.microsoft.com/office/drawing/2014/main" id="{CBDDF766-1058-0961-7418-5FB53D422336}"/>
              </a:ext>
            </a:extLst>
          </p:cNvPr>
          <p:cNvSpPr/>
          <p:nvPr/>
        </p:nvSpPr>
        <p:spPr>
          <a:xfrm>
            <a:off x="4114801" y="3165231"/>
            <a:ext cx="934496" cy="348592"/>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B5D1CFBE-267A-16BE-672A-EF1E3E365E1D}"/>
              </a:ext>
            </a:extLst>
          </p:cNvPr>
          <p:cNvSpPr/>
          <p:nvPr/>
        </p:nvSpPr>
        <p:spPr>
          <a:xfrm>
            <a:off x="9808867" y="3188802"/>
            <a:ext cx="934496" cy="348592"/>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73F07DA-56E7-5D66-28C4-4DBCF9CA491D}"/>
              </a:ext>
            </a:extLst>
          </p:cNvPr>
          <p:cNvSpPr/>
          <p:nvPr/>
        </p:nvSpPr>
        <p:spPr>
          <a:xfrm>
            <a:off x="4053805" y="1417934"/>
            <a:ext cx="1810111" cy="2175505"/>
          </a:xfrm>
          <a:prstGeom prst="rect">
            <a:avLst/>
          </a:prstGeom>
          <a:solidFill>
            <a:schemeClr val="tx1">
              <a:alpha val="82000"/>
            </a:schemeClr>
          </a:solidFill>
          <a:ln>
            <a:solidFill>
              <a:schemeClr val="accent1"/>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75C72F-2010-C55F-EBCA-9170C15775F2}"/>
              </a:ext>
            </a:extLst>
          </p:cNvPr>
          <p:cNvSpPr/>
          <p:nvPr/>
        </p:nvSpPr>
        <p:spPr>
          <a:xfrm>
            <a:off x="9742144" y="1417933"/>
            <a:ext cx="1810111" cy="2175505"/>
          </a:xfrm>
          <a:prstGeom prst="rect">
            <a:avLst/>
          </a:prstGeom>
          <a:solidFill>
            <a:schemeClr val="tx1">
              <a:alpha val="82000"/>
            </a:schemeClr>
          </a:solidFill>
          <a:ln>
            <a:solidFill>
              <a:schemeClr val="accent1"/>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2C339BF3-B2D3-C5F7-8A24-41185A6AF287}"/>
              </a:ext>
            </a:extLst>
          </p:cNvPr>
          <p:cNvSpPr/>
          <p:nvPr/>
        </p:nvSpPr>
        <p:spPr>
          <a:xfrm>
            <a:off x="1473055" y="4054540"/>
            <a:ext cx="9174144" cy="1160958"/>
          </a:xfrm>
          <a:prstGeom prst="roundRect">
            <a:avLst/>
          </a:prstGeom>
          <a:solidFill>
            <a:srgbClr val="B1C2E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C00000"/>
                </a:solidFill>
                <a:effectLst/>
                <a:latin typeface="Arial" panose="020B0604020202020204" pitchFamily="34" charset="0"/>
                <a:ea typeface="Calibri" panose="020F0502020204030204" pitchFamily="34" charset="0"/>
                <a:cs typeface="Arial" panose="020B0604020202020204" pitchFamily="34" charset="0"/>
              </a:rPr>
              <a:t>Based on the scores received from user feedback, we refined our original set of twelve gestures down to ten.</a:t>
            </a:r>
            <a:endParaRPr lang="en-US" sz="2000" dirty="0">
              <a:solidFill>
                <a:srgbClr val="C00000"/>
              </a:solidFill>
              <a:latin typeface="Arial" panose="020B0604020202020204" pitchFamily="34" charset="0"/>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id="{BD29C664-A6BD-FB45-3962-4053CED74D42}"/>
              </a:ext>
            </a:extLst>
          </p:cNvPr>
          <p:cNvSpPr txBox="1"/>
          <p:nvPr/>
        </p:nvSpPr>
        <p:spPr>
          <a:xfrm>
            <a:off x="450085" y="366400"/>
            <a:ext cx="7045985" cy="646331"/>
          </a:xfrm>
          <a:prstGeom prst="rect">
            <a:avLst/>
          </a:prstGeom>
          <a:noFill/>
        </p:spPr>
        <p:txBody>
          <a:bodyPr wrap="square" rtlCol="0">
            <a:spAutoFit/>
          </a:bodyPr>
          <a:lstStyle/>
          <a:p>
            <a:r>
              <a:rPr lang="en-US" altLang="zh-CN" sz="3600" b="1" dirty="0">
                <a:latin typeface="Arial" panose="020B0604020202020204" pitchFamily="34" charset="0"/>
                <a:ea typeface="Calibri" panose="020F0502020204030204" pitchFamily="34" charset="0"/>
                <a:cs typeface="Arial" panose="020B0604020202020204" pitchFamily="34" charset="0"/>
              </a:rPr>
              <a:t>Study 2: Gesture Set Selection</a:t>
            </a:r>
          </a:p>
        </p:txBody>
      </p:sp>
      <p:pic>
        <p:nvPicPr>
          <p:cNvPr id="14" name="Graphic 13">
            <a:extLst>
              <a:ext uri="{FF2B5EF4-FFF2-40B4-BE49-F238E27FC236}">
                <a16:creationId xmlns:a16="http://schemas.microsoft.com/office/drawing/2014/main" id="{DE24E45A-639D-45FD-87EA-59200E8CB514}"/>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43321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000"/>
                                        <p:tgtEl>
                                          <p:spTgt spid="6"/>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circle(in)">
                                      <p:cBhvr>
                                        <p:cTn id="21"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6" grpId="0" animBg="1"/>
      <p:bldP spid="10"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1588F9-AD6D-B3CE-316E-A7DC501DA131}"/>
              </a:ext>
            </a:extLst>
          </p:cNvPr>
          <p:cNvSpPr>
            <a:spLocks noGrp="1"/>
          </p:cNvSpPr>
          <p:nvPr>
            <p:ph type="sldNum" sz="quarter" idx="12"/>
          </p:nvPr>
        </p:nvSpPr>
        <p:spPr/>
        <p:txBody>
          <a:bodyPr/>
          <a:lstStyle/>
          <a:p>
            <a:r>
              <a:rPr lang="en-US" dirty="0"/>
              <a:t>13</a:t>
            </a:r>
          </a:p>
        </p:txBody>
      </p:sp>
      <p:sp>
        <p:nvSpPr>
          <p:cNvPr id="2" name="TextBox 1">
            <a:extLst>
              <a:ext uri="{FF2B5EF4-FFF2-40B4-BE49-F238E27FC236}">
                <a16:creationId xmlns:a16="http://schemas.microsoft.com/office/drawing/2014/main" id="{BA71FA4B-80A7-F4B2-22A2-3DF479429F22}"/>
              </a:ext>
            </a:extLst>
          </p:cNvPr>
          <p:cNvSpPr txBox="1"/>
          <p:nvPr/>
        </p:nvSpPr>
        <p:spPr>
          <a:xfrm>
            <a:off x="456954" y="363107"/>
            <a:ext cx="6406507" cy="646331"/>
          </a:xfrm>
          <a:prstGeom prst="rect">
            <a:avLst/>
          </a:prstGeom>
          <a:noFill/>
        </p:spPr>
        <p:txBody>
          <a:bodyPr wrap="square" rtlCol="0">
            <a:spAutoFit/>
          </a:bodyPr>
          <a:lstStyle/>
          <a:p>
            <a:r>
              <a:rPr lang="en-US" altLang="zh-CN" sz="3600" b="1" dirty="0">
                <a:latin typeface="Arial" panose="020B0604020202020204" pitchFamily="34" charset="0"/>
                <a:ea typeface="Calibri" panose="020F0502020204030204" pitchFamily="34" charset="0"/>
                <a:cs typeface="Arial" panose="020B0604020202020204" pitchFamily="34" charset="0"/>
              </a:rPr>
              <a:t>System Design</a:t>
            </a:r>
          </a:p>
        </p:txBody>
      </p:sp>
      <p:pic>
        <p:nvPicPr>
          <p:cNvPr id="12" name="Picture 11">
            <a:extLst>
              <a:ext uri="{FF2B5EF4-FFF2-40B4-BE49-F238E27FC236}">
                <a16:creationId xmlns:a16="http://schemas.microsoft.com/office/drawing/2014/main" id="{2C996A83-572C-34ED-152F-381B3711C7C8}"/>
              </a:ext>
            </a:extLst>
          </p:cNvPr>
          <p:cNvPicPr>
            <a:picLocks noChangeAspect="1"/>
          </p:cNvPicPr>
          <p:nvPr/>
        </p:nvPicPr>
        <p:blipFill>
          <a:blip r:embed="rId3"/>
          <a:stretch>
            <a:fillRect/>
          </a:stretch>
        </p:blipFill>
        <p:spPr>
          <a:xfrm>
            <a:off x="765520" y="3206554"/>
            <a:ext cx="1133169" cy="1220577"/>
          </a:xfrm>
          <a:prstGeom prst="rect">
            <a:avLst/>
          </a:prstGeom>
        </p:spPr>
      </p:pic>
      <p:sp>
        <p:nvSpPr>
          <p:cNvPr id="15" name="TextBox 14">
            <a:extLst>
              <a:ext uri="{FF2B5EF4-FFF2-40B4-BE49-F238E27FC236}">
                <a16:creationId xmlns:a16="http://schemas.microsoft.com/office/drawing/2014/main" id="{17405E7B-3847-00EA-6EC9-3668003FEB39}"/>
              </a:ext>
            </a:extLst>
          </p:cNvPr>
          <p:cNvSpPr txBox="1"/>
          <p:nvPr/>
        </p:nvSpPr>
        <p:spPr>
          <a:xfrm>
            <a:off x="496724" y="1182971"/>
            <a:ext cx="5336343" cy="461665"/>
          </a:xfrm>
          <a:prstGeom prst="rect">
            <a:avLst/>
          </a:prstGeom>
          <a:noFill/>
        </p:spPr>
        <p:txBody>
          <a:bodyPr wrap="square" rtlCol="0">
            <a:spAutoFit/>
          </a:bodyPr>
          <a:lstStyle/>
          <a:p>
            <a:r>
              <a:rPr lang="en-US" altLang="zh-CN" sz="2400" b="1" i="1" dirty="0">
                <a:latin typeface="Arial" panose="020B0604020202020204" pitchFamily="34" charset="0"/>
                <a:ea typeface="Calibri" panose="020F0502020204030204" pitchFamily="34" charset="0"/>
                <a:cs typeface="Arial" panose="020B0604020202020204" pitchFamily="34" charset="0"/>
              </a:rPr>
              <a:t>a. Signal Processing Pipeline</a:t>
            </a:r>
          </a:p>
        </p:txBody>
      </p:sp>
      <p:pic>
        <p:nvPicPr>
          <p:cNvPr id="1029" name="Picture 5">
            <a:extLst>
              <a:ext uri="{FF2B5EF4-FFF2-40B4-BE49-F238E27FC236}">
                <a16:creationId xmlns:a16="http://schemas.microsoft.com/office/drawing/2014/main" id="{B778ED03-F6C8-6096-3AD4-F934B4A860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5177" y="1955726"/>
            <a:ext cx="2430765" cy="10649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441C860-0CFB-7806-9F93-1E1334140C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2782" y="3396523"/>
            <a:ext cx="2423160" cy="115890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7621E1-2841-9796-7861-F3AE1333A993}"/>
              </a:ext>
            </a:extLst>
          </p:cNvPr>
          <p:cNvSpPr txBox="1"/>
          <p:nvPr/>
        </p:nvSpPr>
        <p:spPr>
          <a:xfrm>
            <a:off x="2610938" y="3061322"/>
            <a:ext cx="1617751" cy="307777"/>
          </a:xfrm>
          <a:prstGeom prst="rect">
            <a:avLst/>
          </a:prstGeom>
          <a:noFill/>
        </p:spPr>
        <p:txBody>
          <a:bodyPr wrap="none" rtlCol="0">
            <a:spAutoFit/>
          </a:bodyPr>
          <a:lstStyle/>
          <a:p>
            <a:r>
              <a:rPr lang="en-US" sz="1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Raw Spectrogram</a:t>
            </a:r>
          </a:p>
        </p:txBody>
      </p:sp>
      <p:sp>
        <p:nvSpPr>
          <p:cNvPr id="29" name="Arrow: Right 28">
            <a:extLst>
              <a:ext uri="{FF2B5EF4-FFF2-40B4-BE49-F238E27FC236}">
                <a16:creationId xmlns:a16="http://schemas.microsoft.com/office/drawing/2014/main" id="{67BE98CC-C909-5C01-26D4-80911EAE8A8B}"/>
              </a:ext>
            </a:extLst>
          </p:cNvPr>
          <p:cNvSpPr/>
          <p:nvPr/>
        </p:nvSpPr>
        <p:spPr>
          <a:xfrm>
            <a:off x="1765327" y="3138448"/>
            <a:ext cx="359850" cy="156754"/>
          </a:xfrm>
          <a:prstGeom prst="rightArrow">
            <a:avLst/>
          </a:prstGeom>
          <a:solidFill>
            <a:schemeClr val="bg1">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EFF3550-BAED-6D1D-2FEB-AECB7AB8E18A}"/>
              </a:ext>
            </a:extLst>
          </p:cNvPr>
          <p:cNvSpPr txBox="1"/>
          <p:nvPr/>
        </p:nvSpPr>
        <p:spPr>
          <a:xfrm>
            <a:off x="721390" y="4789014"/>
            <a:ext cx="9503409" cy="707886"/>
          </a:xfrm>
          <a:prstGeom prst="rect">
            <a:avLst/>
          </a:prstGeom>
          <a:noFill/>
        </p:spPr>
        <p:txBody>
          <a:bodyPr wrap="square" rtlCol="0">
            <a:spAutoFit/>
          </a:bodyPr>
          <a:lstStyle/>
          <a:p>
            <a:pPr marL="285750" indent="-285750">
              <a:buFont typeface="Arial" panose="020B0604020202020204" pitchFamily="34" charset="0"/>
              <a:buChar char="•"/>
            </a:pPr>
            <a:r>
              <a:rPr lang="en-US" altLang="zh-CN" sz="2000" b="1" dirty="0">
                <a:latin typeface="Arial" panose="020B0604020202020204" pitchFamily="34" charset="0"/>
                <a:ea typeface="Calibri" panose="020F0502020204030204" pitchFamily="34" charset="0"/>
                <a:cs typeface="Arial" panose="020B0604020202020204" pitchFamily="34" charset="0"/>
              </a:rPr>
              <a:t>Single-tone ultrasound probing signal: 18kHz or above fixed frequency.</a:t>
            </a:r>
          </a:p>
          <a:p>
            <a:pPr marL="285750" indent="-285750">
              <a:buFont typeface="Arial" panose="020B0604020202020204" pitchFamily="34" charset="0"/>
              <a:buChar char="•"/>
            </a:pPr>
            <a:endParaRPr lang="en-US" altLang="zh-CN" sz="2000" b="1"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8DE3F383-7EFB-5B17-BC28-83936C4BEC7D}"/>
              </a:ext>
            </a:extLst>
          </p:cNvPr>
          <p:cNvPicPr>
            <a:picLocks noChangeAspect="1"/>
          </p:cNvPicPr>
          <p:nvPr/>
        </p:nvPicPr>
        <p:blipFill>
          <a:blip r:embed="rId6"/>
          <a:stretch>
            <a:fillRect/>
          </a:stretch>
        </p:blipFill>
        <p:spPr>
          <a:xfrm>
            <a:off x="765520" y="1903962"/>
            <a:ext cx="1173390" cy="1284031"/>
          </a:xfrm>
          <a:prstGeom prst="rect">
            <a:avLst/>
          </a:prstGeom>
        </p:spPr>
      </p:pic>
    </p:spTree>
    <p:extLst>
      <p:ext uri="{BB962C8B-B14F-4D97-AF65-F5344CB8AC3E}">
        <p14:creationId xmlns:p14="http://schemas.microsoft.com/office/powerpoint/2010/main" val="3766875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1588F9-AD6D-B3CE-316E-A7DC501DA131}"/>
              </a:ext>
            </a:extLst>
          </p:cNvPr>
          <p:cNvSpPr>
            <a:spLocks noGrp="1"/>
          </p:cNvSpPr>
          <p:nvPr>
            <p:ph type="sldNum" sz="quarter" idx="12"/>
          </p:nvPr>
        </p:nvSpPr>
        <p:spPr/>
        <p:txBody>
          <a:bodyPr/>
          <a:lstStyle/>
          <a:p>
            <a:r>
              <a:rPr lang="en-US" dirty="0"/>
              <a:t>13</a:t>
            </a:r>
          </a:p>
        </p:txBody>
      </p:sp>
      <p:pic>
        <p:nvPicPr>
          <p:cNvPr id="12" name="Picture 11">
            <a:extLst>
              <a:ext uri="{FF2B5EF4-FFF2-40B4-BE49-F238E27FC236}">
                <a16:creationId xmlns:a16="http://schemas.microsoft.com/office/drawing/2014/main" id="{2C996A83-572C-34ED-152F-381B3711C7C8}"/>
              </a:ext>
            </a:extLst>
          </p:cNvPr>
          <p:cNvPicPr>
            <a:picLocks noChangeAspect="1"/>
          </p:cNvPicPr>
          <p:nvPr/>
        </p:nvPicPr>
        <p:blipFill>
          <a:blip r:embed="rId3"/>
          <a:stretch>
            <a:fillRect/>
          </a:stretch>
        </p:blipFill>
        <p:spPr>
          <a:xfrm>
            <a:off x="765520" y="3206554"/>
            <a:ext cx="1133169" cy="1220577"/>
          </a:xfrm>
          <a:prstGeom prst="rect">
            <a:avLst/>
          </a:prstGeom>
        </p:spPr>
      </p:pic>
      <p:pic>
        <p:nvPicPr>
          <p:cNvPr id="1029" name="Picture 5">
            <a:extLst>
              <a:ext uri="{FF2B5EF4-FFF2-40B4-BE49-F238E27FC236}">
                <a16:creationId xmlns:a16="http://schemas.microsoft.com/office/drawing/2014/main" id="{B778ED03-F6C8-6096-3AD4-F934B4A86072}"/>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2125177" y="1955726"/>
            <a:ext cx="2430765" cy="10649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441C860-0CFB-7806-9F93-1E1334140C0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2132782" y="3396523"/>
            <a:ext cx="2423160" cy="1158902"/>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28F26963-C5FC-3B94-0604-9009628A86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1030" y="1953674"/>
            <a:ext cx="2432304" cy="10656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D654DBF-17CE-376A-93FE-2126341ED5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9539" y="3392149"/>
            <a:ext cx="2432304" cy="1163276"/>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1F1B67D6-1C38-256E-948F-2102D00303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95440" y="1953674"/>
            <a:ext cx="2432304" cy="106565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B6A95FF-75CB-6894-2137-B8486BECDD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95440" y="3383130"/>
            <a:ext cx="2432304" cy="116327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7621E1-2841-9796-7861-F3AE1333A993}"/>
              </a:ext>
            </a:extLst>
          </p:cNvPr>
          <p:cNvSpPr txBox="1"/>
          <p:nvPr/>
        </p:nvSpPr>
        <p:spPr>
          <a:xfrm>
            <a:off x="2610938" y="3061322"/>
            <a:ext cx="1617751" cy="307777"/>
          </a:xfrm>
          <a:prstGeom prst="rect">
            <a:avLst/>
          </a:prstGeom>
          <a:noFill/>
        </p:spPr>
        <p:txBody>
          <a:bodyPr wrap="none" rtlCol="0">
            <a:spAutoFit/>
          </a:bodyPr>
          <a:lstStyle/>
          <a:p>
            <a:r>
              <a:rPr lang="en-US" sz="1400"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rPr>
              <a:t>Raw Spectrogram</a:t>
            </a:r>
          </a:p>
        </p:txBody>
      </p:sp>
      <p:sp>
        <p:nvSpPr>
          <p:cNvPr id="27" name="TextBox 26">
            <a:extLst>
              <a:ext uri="{FF2B5EF4-FFF2-40B4-BE49-F238E27FC236}">
                <a16:creationId xmlns:a16="http://schemas.microsoft.com/office/drawing/2014/main" id="{89710F23-03C5-A564-C9F6-22F34C5043C4}"/>
              </a:ext>
            </a:extLst>
          </p:cNvPr>
          <p:cNvSpPr txBox="1"/>
          <p:nvPr/>
        </p:nvSpPr>
        <p:spPr>
          <a:xfrm>
            <a:off x="7984845" y="3060762"/>
            <a:ext cx="1140056" cy="307777"/>
          </a:xfrm>
          <a:prstGeom prst="rect">
            <a:avLst/>
          </a:prstGeom>
          <a:noFill/>
        </p:spPr>
        <p:txBody>
          <a:bodyPr wrap="none" rtlCol="0">
            <a:spAutoFit/>
          </a:bodyPr>
          <a:lstStyle/>
          <a:p>
            <a:r>
              <a:rPr lang="en-US" altLang="zh-CN" sz="1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Wiener filter</a:t>
            </a:r>
            <a:endParaRPr lang="en-US" sz="1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sp>
        <p:nvSpPr>
          <p:cNvPr id="29" name="Arrow: Right 28">
            <a:extLst>
              <a:ext uri="{FF2B5EF4-FFF2-40B4-BE49-F238E27FC236}">
                <a16:creationId xmlns:a16="http://schemas.microsoft.com/office/drawing/2014/main" id="{67BE98CC-C909-5C01-26D4-80911EAE8A8B}"/>
              </a:ext>
            </a:extLst>
          </p:cNvPr>
          <p:cNvSpPr/>
          <p:nvPr/>
        </p:nvSpPr>
        <p:spPr>
          <a:xfrm>
            <a:off x="1765327" y="3138448"/>
            <a:ext cx="359850" cy="156754"/>
          </a:xfrm>
          <a:prstGeom prst="rightArrow">
            <a:avLst/>
          </a:prstGeom>
          <a:solidFill>
            <a:srgbClr val="B7B7B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7C52E949-D047-4B1B-17BA-4A40A6F51A76}"/>
              </a:ext>
            </a:extLst>
          </p:cNvPr>
          <p:cNvSpPr/>
          <p:nvPr/>
        </p:nvSpPr>
        <p:spPr>
          <a:xfrm>
            <a:off x="4386577" y="3138448"/>
            <a:ext cx="359850" cy="156754"/>
          </a:xfrm>
          <a:prstGeom prst="rightArrow">
            <a:avLst/>
          </a:prstGeom>
          <a:solidFill>
            <a:schemeClr val="bg1">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Arrow: Right 30">
            <a:extLst>
              <a:ext uri="{FF2B5EF4-FFF2-40B4-BE49-F238E27FC236}">
                <a16:creationId xmlns:a16="http://schemas.microsoft.com/office/drawing/2014/main" id="{F1CD6A69-5B6A-E3CD-A4B0-AD29D6A08969}"/>
              </a:ext>
            </a:extLst>
          </p:cNvPr>
          <p:cNvSpPr/>
          <p:nvPr/>
        </p:nvSpPr>
        <p:spPr>
          <a:xfrm>
            <a:off x="7369268" y="3136273"/>
            <a:ext cx="359850" cy="156754"/>
          </a:xfrm>
          <a:prstGeom prst="rightArrow">
            <a:avLst/>
          </a:prstGeom>
          <a:solidFill>
            <a:schemeClr val="bg1">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EFF3550-BAED-6D1D-2FEB-AECB7AB8E18A}"/>
              </a:ext>
            </a:extLst>
          </p:cNvPr>
          <p:cNvSpPr txBox="1"/>
          <p:nvPr/>
        </p:nvSpPr>
        <p:spPr>
          <a:xfrm>
            <a:off x="721390" y="4789014"/>
            <a:ext cx="10150926" cy="1323439"/>
          </a:xfrm>
          <a:prstGeom prst="rect">
            <a:avLst/>
          </a:prstGeom>
          <a:noFill/>
        </p:spPr>
        <p:txBody>
          <a:bodyPr wrap="square" rtlCol="0">
            <a:spAutoFit/>
          </a:bodyPr>
          <a:lstStyle/>
          <a:p>
            <a:pPr marL="285750" indent="-285750">
              <a:buFont typeface="Arial" panose="020B0604020202020204" pitchFamily="34" charset="0"/>
              <a:buChar char="•"/>
            </a:pPr>
            <a:r>
              <a:rPr lang="en-US" altLang="zh-CN" sz="2000" b="1" dirty="0">
                <a:latin typeface="Arial" panose="020B0604020202020204" pitchFamily="34" charset="0"/>
                <a:ea typeface="Calibri" panose="020F0502020204030204" pitchFamily="34" charset="0"/>
                <a:cs typeface="Arial" panose="020B0604020202020204" pitchFamily="34" charset="0"/>
              </a:rPr>
              <a:t>Single-tone ultrasound probing signal: 18kHz or above fixed frequency.</a:t>
            </a:r>
          </a:p>
          <a:p>
            <a:pPr marL="285750" indent="-285750">
              <a:buFont typeface="Arial" panose="020B0604020202020204" pitchFamily="34" charset="0"/>
              <a:buChar char="•"/>
            </a:pPr>
            <a:endParaRPr lang="en-US" altLang="zh-CN" sz="2000" b="1" dirty="0">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altLang="zh-CN" sz="2000" b="1" dirty="0">
                <a:latin typeface="Arial" panose="020B0604020202020204" pitchFamily="34" charset="0"/>
                <a:ea typeface="Calibri" panose="020F0502020204030204" pitchFamily="34" charset="0"/>
                <a:cs typeface="Arial" panose="020B0604020202020204" pitchFamily="34" charset="0"/>
              </a:rPr>
              <a:t>Filters: filtering original probing signal and other environmental noise.</a:t>
            </a:r>
          </a:p>
          <a:p>
            <a:pPr marL="285750" indent="-285750">
              <a:buFont typeface="Arial" panose="020B0604020202020204" pitchFamily="34" charset="0"/>
              <a:buChar char="•"/>
            </a:pPr>
            <a:endParaRPr lang="en-US" altLang="zh-CN" sz="2000" b="1" dirty="0">
              <a:latin typeface="Arial" panose="020B060402020202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D0252A7-6537-F331-1267-6D0CE685E9B6}"/>
              </a:ext>
            </a:extLst>
          </p:cNvPr>
          <p:cNvPicPr>
            <a:picLocks noChangeAspect="1"/>
          </p:cNvPicPr>
          <p:nvPr/>
        </p:nvPicPr>
        <p:blipFill>
          <a:blip r:embed="rId10"/>
          <a:stretch>
            <a:fillRect/>
          </a:stretch>
        </p:blipFill>
        <p:spPr>
          <a:xfrm>
            <a:off x="765520" y="1903962"/>
            <a:ext cx="1173390" cy="1284031"/>
          </a:xfrm>
          <a:prstGeom prst="rect">
            <a:avLst/>
          </a:prstGeom>
        </p:spPr>
      </p:pic>
      <p:sp>
        <p:nvSpPr>
          <p:cNvPr id="6" name="TextBox 5">
            <a:extLst>
              <a:ext uri="{FF2B5EF4-FFF2-40B4-BE49-F238E27FC236}">
                <a16:creationId xmlns:a16="http://schemas.microsoft.com/office/drawing/2014/main" id="{471CEC4F-AF26-CAEB-CC6A-D21322E67BF1}"/>
              </a:ext>
            </a:extLst>
          </p:cNvPr>
          <p:cNvSpPr txBox="1"/>
          <p:nvPr/>
        </p:nvSpPr>
        <p:spPr>
          <a:xfrm>
            <a:off x="4788908" y="3060762"/>
            <a:ext cx="2613216" cy="307777"/>
          </a:xfrm>
          <a:prstGeom prst="rect">
            <a:avLst/>
          </a:prstGeom>
          <a:noFill/>
        </p:spPr>
        <p:txBody>
          <a:bodyPr wrap="none" rtlCol="0">
            <a:spAutoFit/>
          </a:bodyPr>
          <a:lstStyle/>
          <a:p>
            <a:r>
              <a:rPr lang="en-US" altLang="zh-CN" sz="1400" dirty="0">
                <a:latin typeface="Arial" panose="020B0604020202020204" pitchFamily="34" charset="0"/>
                <a:ea typeface="Calibri" panose="020F0502020204030204" pitchFamily="34" charset="0"/>
                <a:cs typeface="Arial" panose="020B0604020202020204" pitchFamily="34" charset="0"/>
              </a:rPr>
              <a:t>Bandpass and </a:t>
            </a:r>
            <a:r>
              <a:rPr lang="en-US" altLang="zh-CN" sz="1400" dirty="0" err="1">
                <a:latin typeface="Arial" panose="020B0604020202020204" pitchFamily="34" charset="0"/>
                <a:ea typeface="Calibri" panose="020F0502020204030204" pitchFamily="34" charset="0"/>
                <a:cs typeface="Arial" panose="020B0604020202020204" pitchFamily="34" charset="0"/>
              </a:rPr>
              <a:t>Bandstop</a:t>
            </a:r>
            <a:r>
              <a:rPr lang="en-US" altLang="zh-CN" sz="1400" dirty="0">
                <a:latin typeface="Arial" panose="020B0604020202020204" pitchFamily="34" charset="0"/>
                <a:ea typeface="Calibri" panose="020F0502020204030204" pitchFamily="34" charset="0"/>
                <a:cs typeface="Arial" panose="020B0604020202020204" pitchFamily="34" charset="0"/>
              </a:rPr>
              <a:t> filters</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B47C433B-ADDE-1C49-82A4-4A15CD05E819}"/>
              </a:ext>
            </a:extLst>
          </p:cNvPr>
          <p:cNvSpPr txBox="1"/>
          <p:nvPr/>
        </p:nvSpPr>
        <p:spPr>
          <a:xfrm>
            <a:off x="456954" y="363107"/>
            <a:ext cx="6406507" cy="646331"/>
          </a:xfrm>
          <a:prstGeom prst="rect">
            <a:avLst/>
          </a:prstGeom>
          <a:noFill/>
        </p:spPr>
        <p:txBody>
          <a:bodyPr wrap="square" rtlCol="0">
            <a:spAutoFit/>
          </a:bodyPr>
          <a:lstStyle/>
          <a:p>
            <a:r>
              <a:rPr lang="en-US" altLang="zh-CN" sz="3600" b="1" dirty="0">
                <a:latin typeface="Arial" panose="020B0604020202020204" pitchFamily="34" charset="0"/>
                <a:ea typeface="Calibri" panose="020F0502020204030204" pitchFamily="34" charset="0"/>
                <a:cs typeface="Arial" panose="020B0604020202020204" pitchFamily="34" charset="0"/>
              </a:rPr>
              <a:t>System Design</a:t>
            </a:r>
          </a:p>
        </p:txBody>
      </p:sp>
      <p:sp>
        <p:nvSpPr>
          <p:cNvPr id="8" name="TextBox 7">
            <a:extLst>
              <a:ext uri="{FF2B5EF4-FFF2-40B4-BE49-F238E27FC236}">
                <a16:creationId xmlns:a16="http://schemas.microsoft.com/office/drawing/2014/main" id="{425E7C1C-670D-9411-A603-DF82C1A5C6D0}"/>
              </a:ext>
            </a:extLst>
          </p:cNvPr>
          <p:cNvSpPr txBox="1"/>
          <p:nvPr/>
        </p:nvSpPr>
        <p:spPr>
          <a:xfrm>
            <a:off x="496724" y="1182971"/>
            <a:ext cx="5336343" cy="461665"/>
          </a:xfrm>
          <a:prstGeom prst="rect">
            <a:avLst/>
          </a:prstGeom>
          <a:noFill/>
        </p:spPr>
        <p:txBody>
          <a:bodyPr wrap="square" rtlCol="0">
            <a:spAutoFit/>
          </a:bodyPr>
          <a:lstStyle/>
          <a:p>
            <a:r>
              <a:rPr lang="en-US" altLang="zh-CN" sz="2400" b="1" i="1" dirty="0">
                <a:latin typeface="Arial" panose="020B0604020202020204" pitchFamily="34" charset="0"/>
                <a:ea typeface="Calibri" panose="020F0502020204030204" pitchFamily="34" charset="0"/>
                <a:cs typeface="Arial" panose="020B0604020202020204" pitchFamily="34" charset="0"/>
              </a:rPr>
              <a:t>a. Signal Processing Pipeline</a:t>
            </a:r>
          </a:p>
        </p:txBody>
      </p:sp>
    </p:spTree>
    <p:extLst>
      <p:ext uri="{BB962C8B-B14F-4D97-AF65-F5344CB8AC3E}">
        <p14:creationId xmlns:p14="http://schemas.microsoft.com/office/powerpoint/2010/main" val="819618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1588F9-AD6D-B3CE-316E-A7DC501DA131}"/>
              </a:ext>
            </a:extLst>
          </p:cNvPr>
          <p:cNvSpPr>
            <a:spLocks noGrp="1"/>
          </p:cNvSpPr>
          <p:nvPr>
            <p:ph type="sldNum" sz="quarter" idx="12"/>
          </p:nvPr>
        </p:nvSpPr>
        <p:spPr/>
        <p:txBody>
          <a:bodyPr/>
          <a:lstStyle/>
          <a:p>
            <a:r>
              <a:rPr lang="en-US" dirty="0"/>
              <a:t>13</a:t>
            </a:r>
          </a:p>
        </p:txBody>
      </p:sp>
      <p:pic>
        <p:nvPicPr>
          <p:cNvPr id="10" name="Picture 9">
            <a:extLst>
              <a:ext uri="{FF2B5EF4-FFF2-40B4-BE49-F238E27FC236}">
                <a16:creationId xmlns:a16="http://schemas.microsoft.com/office/drawing/2014/main" id="{57AC5944-DE45-9CB1-A2B3-F2C746BB57D8}"/>
              </a:ext>
            </a:extLst>
          </p:cNvPr>
          <p:cNvPicPr>
            <a:picLocks noChangeAspect="1"/>
          </p:cNvPicPr>
          <p:nvPr/>
        </p:nvPicPr>
        <p:blipFill>
          <a:blip r:embed="rId3"/>
          <a:stretch>
            <a:fillRect/>
          </a:stretch>
        </p:blipFill>
        <p:spPr>
          <a:xfrm>
            <a:off x="765520" y="1903962"/>
            <a:ext cx="1173390" cy="1284031"/>
          </a:xfrm>
          <a:prstGeom prst="rect">
            <a:avLst/>
          </a:prstGeom>
        </p:spPr>
      </p:pic>
      <p:pic>
        <p:nvPicPr>
          <p:cNvPr id="12" name="Picture 11">
            <a:extLst>
              <a:ext uri="{FF2B5EF4-FFF2-40B4-BE49-F238E27FC236}">
                <a16:creationId xmlns:a16="http://schemas.microsoft.com/office/drawing/2014/main" id="{2C996A83-572C-34ED-152F-381B3711C7C8}"/>
              </a:ext>
            </a:extLst>
          </p:cNvPr>
          <p:cNvPicPr>
            <a:picLocks noChangeAspect="1"/>
          </p:cNvPicPr>
          <p:nvPr/>
        </p:nvPicPr>
        <p:blipFill>
          <a:blip r:embed="rId4"/>
          <a:stretch>
            <a:fillRect/>
          </a:stretch>
        </p:blipFill>
        <p:spPr>
          <a:xfrm>
            <a:off x="765520" y="3206554"/>
            <a:ext cx="1133169" cy="1220577"/>
          </a:xfrm>
          <a:prstGeom prst="rect">
            <a:avLst/>
          </a:prstGeom>
        </p:spPr>
      </p:pic>
      <p:pic>
        <p:nvPicPr>
          <p:cNvPr id="1029" name="Picture 5">
            <a:extLst>
              <a:ext uri="{FF2B5EF4-FFF2-40B4-BE49-F238E27FC236}">
                <a16:creationId xmlns:a16="http://schemas.microsoft.com/office/drawing/2014/main" id="{B778ED03-F6C8-6096-3AD4-F934B4A86072}"/>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2125177" y="1955726"/>
            <a:ext cx="2430765" cy="10649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441C860-0CFB-7806-9F93-1E1334140C00}"/>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2132782" y="3396523"/>
            <a:ext cx="2423160" cy="1158902"/>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28F26963-C5FC-3B94-0604-9009628A868C}"/>
              </a:ext>
            </a:extLst>
          </p:cNvPr>
          <p:cNvPicPr>
            <a:picLocks noChangeAspect="1" noChangeArrowheads="1"/>
          </p:cNvPicPr>
          <p:nvPr/>
        </p:nvPicPr>
        <p:blipFill>
          <a:blip r:embed="rId7">
            <a:alphaModFix amt="35000"/>
            <a:extLst>
              <a:ext uri="{28A0092B-C50C-407E-A947-70E740481C1C}">
                <a14:useLocalDpi xmlns:a14="http://schemas.microsoft.com/office/drawing/2010/main" val="0"/>
              </a:ext>
            </a:extLst>
          </a:blip>
          <a:srcRect/>
          <a:stretch>
            <a:fillRect/>
          </a:stretch>
        </p:blipFill>
        <p:spPr bwMode="auto">
          <a:xfrm>
            <a:off x="4711030" y="1953674"/>
            <a:ext cx="2432304" cy="10656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D654DBF-17CE-376A-93FE-2126341ED56C}"/>
              </a:ext>
            </a:extLst>
          </p:cNvPr>
          <p:cNvPicPr>
            <a:picLocks noChangeAspect="1" noChangeArrowheads="1"/>
          </p:cNvPicPr>
          <p:nvPr/>
        </p:nvPicPr>
        <p:blipFill>
          <a:blip r:embed="rId8">
            <a:alphaModFix amt="35000"/>
            <a:extLst>
              <a:ext uri="{28A0092B-C50C-407E-A947-70E740481C1C}">
                <a14:useLocalDpi xmlns:a14="http://schemas.microsoft.com/office/drawing/2010/main" val="0"/>
              </a:ext>
            </a:extLst>
          </a:blip>
          <a:srcRect/>
          <a:stretch>
            <a:fillRect/>
          </a:stretch>
        </p:blipFill>
        <p:spPr bwMode="auto">
          <a:xfrm>
            <a:off x="4709539" y="3392149"/>
            <a:ext cx="2432304" cy="1163276"/>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1F1B67D6-1C38-256E-948F-2102D0030347}"/>
              </a:ext>
            </a:extLst>
          </p:cNvPr>
          <p:cNvPicPr>
            <a:picLocks noChangeAspect="1" noChangeArrowheads="1"/>
          </p:cNvPicPr>
          <p:nvPr/>
        </p:nvPicPr>
        <p:blipFill>
          <a:blip r:embed="rId9">
            <a:alphaModFix amt="35000"/>
            <a:extLst>
              <a:ext uri="{28A0092B-C50C-407E-A947-70E740481C1C}">
                <a14:useLocalDpi xmlns:a14="http://schemas.microsoft.com/office/drawing/2010/main" val="0"/>
              </a:ext>
            </a:extLst>
          </a:blip>
          <a:srcRect/>
          <a:stretch>
            <a:fillRect/>
          </a:stretch>
        </p:blipFill>
        <p:spPr bwMode="auto">
          <a:xfrm>
            <a:off x="7295440" y="1953674"/>
            <a:ext cx="2432304" cy="106565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B6A95FF-75CB-6894-2137-B8486BECDD20}"/>
              </a:ext>
            </a:extLst>
          </p:cNvPr>
          <p:cNvPicPr>
            <a:picLocks noChangeAspect="1" noChangeArrowheads="1"/>
          </p:cNvPicPr>
          <p:nvPr/>
        </p:nvPicPr>
        <p:blipFill>
          <a:blip r:embed="rId10">
            <a:alphaModFix amt="35000"/>
            <a:extLst>
              <a:ext uri="{28A0092B-C50C-407E-A947-70E740481C1C}">
                <a14:useLocalDpi xmlns:a14="http://schemas.microsoft.com/office/drawing/2010/main" val="0"/>
              </a:ext>
            </a:extLst>
          </a:blip>
          <a:srcRect/>
          <a:stretch>
            <a:fillRect/>
          </a:stretch>
        </p:blipFill>
        <p:spPr bwMode="auto">
          <a:xfrm>
            <a:off x="7295440" y="3383130"/>
            <a:ext cx="2432304" cy="1163276"/>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6E94D21C-D605-5F42-B22C-46891A5CE4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81887" y="1919984"/>
            <a:ext cx="154305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35E39DC-CCE7-D7F5-634D-EAEB1F930EB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81887" y="3458631"/>
            <a:ext cx="1543050" cy="112395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7621E1-2841-9796-7861-F3AE1333A993}"/>
              </a:ext>
            </a:extLst>
          </p:cNvPr>
          <p:cNvSpPr txBox="1"/>
          <p:nvPr/>
        </p:nvSpPr>
        <p:spPr>
          <a:xfrm>
            <a:off x="2610938" y="3061322"/>
            <a:ext cx="1617751" cy="307777"/>
          </a:xfrm>
          <a:prstGeom prst="rect">
            <a:avLst/>
          </a:prstGeom>
          <a:noFill/>
        </p:spPr>
        <p:txBody>
          <a:bodyPr wrap="none" rtlCol="0">
            <a:spAutoFit/>
          </a:bodyPr>
          <a:lstStyle/>
          <a:p>
            <a:r>
              <a:rPr lang="en-US" sz="1400" dirty="0">
                <a:solidFill>
                  <a:schemeClr val="bg1">
                    <a:lumMod val="50000"/>
                  </a:schemeClr>
                </a:solidFill>
                <a:latin typeface="Arial" panose="020B0604020202020204" pitchFamily="34" charset="0"/>
                <a:ea typeface="Calibri" panose="020F0502020204030204" pitchFamily="34" charset="0"/>
                <a:cs typeface="Arial" panose="020B0604020202020204" pitchFamily="34" charset="0"/>
              </a:rPr>
              <a:t>Raw Spectrogram</a:t>
            </a:r>
          </a:p>
        </p:txBody>
      </p:sp>
      <p:sp>
        <p:nvSpPr>
          <p:cNvPr id="26" name="TextBox 25">
            <a:extLst>
              <a:ext uri="{FF2B5EF4-FFF2-40B4-BE49-F238E27FC236}">
                <a16:creationId xmlns:a16="http://schemas.microsoft.com/office/drawing/2014/main" id="{B3D987D1-A2A5-1A06-6A3D-8601CEA8A7E9}"/>
              </a:ext>
            </a:extLst>
          </p:cNvPr>
          <p:cNvSpPr txBox="1"/>
          <p:nvPr/>
        </p:nvSpPr>
        <p:spPr>
          <a:xfrm>
            <a:off x="4788908" y="3060762"/>
            <a:ext cx="2613216" cy="307777"/>
          </a:xfrm>
          <a:prstGeom prst="rect">
            <a:avLst/>
          </a:prstGeom>
          <a:noFill/>
        </p:spPr>
        <p:txBody>
          <a:bodyPr wrap="none" rtlCol="0">
            <a:spAutoFit/>
          </a:bodyPr>
          <a:lstStyle/>
          <a:p>
            <a:r>
              <a:rPr lang="en-US" altLang="zh-CN" sz="1400" dirty="0">
                <a:solidFill>
                  <a:schemeClr val="bg1">
                    <a:lumMod val="50000"/>
                  </a:schemeClr>
                </a:solidFill>
                <a:latin typeface="Arial" panose="020B0604020202020204" pitchFamily="34" charset="0"/>
                <a:ea typeface="Calibri" panose="020F0502020204030204" pitchFamily="34" charset="0"/>
                <a:cs typeface="Arial" panose="020B0604020202020204" pitchFamily="34" charset="0"/>
              </a:rPr>
              <a:t>Bandpass and </a:t>
            </a:r>
            <a:r>
              <a:rPr lang="en-US" altLang="zh-CN" sz="1400" dirty="0" err="1">
                <a:solidFill>
                  <a:schemeClr val="bg1">
                    <a:lumMod val="50000"/>
                  </a:schemeClr>
                </a:solidFill>
                <a:latin typeface="Arial" panose="020B0604020202020204" pitchFamily="34" charset="0"/>
                <a:ea typeface="Calibri" panose="020F0502020204030204" pitchFamily="34" charset="0"/>
                <a:cs typeface="Arial" panose="020B0604020202020204" pitchFamily="34" charset="0"/>
              </a:rPr>
              <a:t>Bandstop</a:t>
            </a:r>
            <a:r>
              <a:rPr lang="en-US" altLang="zh-CN" sz="1400" dirty="0">
                <a:solidFill>
                  <a:schemeClr val="bg1">
                    <a:lumMod val="50000"/>
                  </a:schemeClr>
                </a:solidFill>
                <a:latin typeface="Arial" panose="020B0604020202020204" pitchFamily="34" charset="0"/>
                <a:ea typeface="Calibri" panose="020F0502020204030204" pitchFamily="34" charset="0"/>
                <a:cs typeface="Arial" panose="020B0604020202020204" pitchFamily="34" charset="0"/>
              </a:rPr>
              <a:t> filters</a:t>
            </a:r>
            <a:endParaRPr lang="en-US" sz="1400" dirty="0">
              <a:solidFill>
                <a:schemeClr val="bg1">
                  <a:lumMod val="50000"/>
                </a:schemeClr>
              </a:solidFill>
              <a:latin typeface="Arial" panose="020B0604020202020204" pitchFamily="34" charset="0"/>
              <a:ea typeface="Calibri" panose="020F050202020403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89710F23-03C5-A564-C9F6-22F34C5043C4}"/>
              </a:ext>
            </a:extLst>
          </p:cNvPr>
          <p:cNvSpPr txBox="1"/>
          <p:nvPr/>
        </p:nvSpPr>
        <p:spPr>
          <a:xfrm>
            <a:off x="7984845" y="3060762"/>
            <a:ext cx="1140056" cy="307777"/>
          </a:xfrm>
          <a:prstGeom prst="rect">
            <a:avLst/>
          </a:prstGeom>
          <a:noFill/>
        </p:spPr>
        <p:txBody>
          <a:bodyPr wrap="none" rtlCol="0">
            <a:spAutoFit/>
          </a:bodyPr>
          <a:lstStyle/>
          <a:p>
            <a:r>
              <a:rPr lang="en-US" altLang="zh-CN" sz="1400" dirty="0">
                <a:solidFill>
                  <a:schemeClr val="bg1">
                    <a:lumMod val="50000"/>
                  </a:schemeClr>
                </a:solidFill>
                <a:latin typeface="Arial" panose="020B0604020202020204" pitchFamily="34" charset="0"/>
                <a:ea typeface="Calibri" panose="020F0502020204030204" pitchFamily="34" charset="0"/>
                <a:cs typeface="Arial" panose="020B0604020202020204" pitchFamily="34" charset="0"/>
              </a:rPr>
              <a:t>Wiener filter</a:t>
            </a:r>
            <a:endParaRPr lang="en-US" sz="1400" dirty="0">
              <a:solidFill>
                <a:schemeClr val="bg1">
                  <a:lumMod val="50000"/>
                </a:schemeClr>
              </a:solidFill>
              <a:latin typeface="Arial" panose="020B0604020202020204" pitchFamily="34" charset="0"/>
              <a:ea typeface="Calibri" panose="020F050202020403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0C56E39B-FAB3-66F9-854B-FEFD194EA30B}"/>
              </a:ext>
            </a:extLst>
          </p:cNvPr>
          <p:cNvSpPr txBox="1"/>
          <p:nvPr/>
        </p:nvSpPr>
        <p:spPr>
          <a:xfrm>
            <a:off x="9711178" y="2971585"/>
            <a:ext cx="2430765" cy="523220"/>
          </a:xfrm>
          <a:prstGeom prst="rect">
            <a:avLst/>
          </a:prstGeom>
          <a:noFill/>
        </p:spPr>
        <p:txBody>
          <a:bodyPr wrap="square" rtlCol="0">
            <a:spAutoFit/>
          </a:bodyPr>
          <a:lstStyle/>
          <a:p>
            <a:pPr algn="ctr"/>
            <a:r>
              <a:rPr lang="en-US" sz="1400" dirty="0" err="1">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Kullback-Leibler</a:t>
            </a:r>
            <a:r>
              <a:rPr lang="en-US" sz="1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 divergence-based segmentation</a:t>
            </a:r>
          </a:p>
        </p:txBody>
      </p:sp>
      <p:sp>
        <p:nvSpPr>
          <p:cNvPr id="29" name="Arrow: Right 28">
            <a:extLst>
              <a:ext uri="{FF2B5EF4-FFF2-40B4-BE49-F238E27FC236}">
                <a16:creationId xmlns:a16="http://schemas.microsoft.com/office/drawing/2014/main" id="{67BE98CC-C909-5C01-26D4-80911EAE8A8B}"/>
              </a:ext>
            </a:extLst>
          </p:cNvPr>
          <p:cNvSpPr/>
          <p:nvPr/>
        </p:nvSpPr>
        <p:spPr>
          <a:xfrm>
            <a:off x="1765327" y="3138448"/>
            <a:ext cx="359850" cy="156754"/>
          </a:xfrm>
          <a:prstGeom prst="rightArrow">
            <a:avLst/>
          </a:prstGeom>
          <a:solidFill>
            <a:schemeClr val="bg1">
              <a:lumMod val="6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7C52E949-D047-4B1B-17BA-4A40A6F51A76}"/>
              </a:ext>
            </a:extLst>
          </p:cNvPr>
          <p:cNvSpPr/>
          <p:nvPr/>
        </p:nvSpPr>
        <p:spPr>
          <a:xfrm>
            <a:off x="4386577" y="3138448"/>
            <a:ext cx="359850" cy="156754"/>
          </a:xfrm>
          <a:prstGeom prst="rightArrow">
            <a:avLst/>
          </a:prstGeom>
          <a:solidFill>
            <a:schemeClr val="bg1">
              <a:lumMod val="6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Arrow: Right 30">
            <a:extLst>
              <a:ext uri="{FF2B5EF4-FFF2-40B4-BE49-F238E27FC236}">
                <a16:creationId xmlns:a16="http://schemas.microsoft.com/office/drawing/2014/main" id="{F1CD6A69-5B6A-E3CD-A4B0-AD29D6A08969}"/>
              </a:ext>
            </a:extLst>
          </p:cNvPr>
          <p:cNvSpPr/>
          <p:nvPr/>
        </p:nvSpPr>
        <p:spPr>
          <a:xfrm>
            <a:off x="7369268" y="3136273"/>
            <a:ext cx="359850" cy="156754"/>
          </a:xfrm>
          <a:prstGeom prst="rightArrow">
            <a:avLst/>
          </a:prstGeom>
          <a:solidFill>
            <a:schemeClr val="bg1">
              <a:lumMod val="6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0A400BDC-6C8B-1235-76ED-895EE602F3E4}"/>
              </a:ext>
            </a:extLst>
          </p:cNvPr>
          <p:cNvSpPr/>
          <p:nvPr/>
        </p:nvSpPr>
        <p:spPr>
          <a:xfrm>
            <a:off x="9500676" y="3166818"/>
            <a:ext cx="359850" cy="156754"/>
          </a:xfrm>
          <a:prstGeom prst="rightArrow">
            <a:avLst/>
          </a:prstGeom>
          <a:solidFill>
            <a:schemeClr val="bg1">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EFF3550-BAED-6D1D-2FEB-AECB7AB8E18A}"/>
              </a:ext>
            </a:extLst>
          </p:cNvPr>
          <p:cNvSpPr txBox="1"/>
          <p:nvPr/>
        </p:nvSpPr>
        <p:spPr>
          <a:xfrm>
            <a:off x="721390" y="4789014"/>
            <a:ext cx="10301652" cy="1631216"/>
          </a:xfrm>
          <a:prstGeom prst="rect">
            <a:avLst/>
          </a:prstGeom>
          <a:noFill/>
        </p:spPr>
        <p:txBody>
          <a:bodyPr wrap="square" rtlCol="0">
            <a:spAutoFit/>
          </a:bodyPr>
          <a:lstStyle/>
          <a:p>
            <a:pPr marL="285750" indent="-285750">
              <a:buFont typeface="Arial" panose="020B0604020202020204" pitchFamily="34" charset="0"/>
              <a:buChar char="•"/>
            </a:pPr>
            <a:r>
              <a:rPr lang="en-US" altLang="zh-CN" sz="2000" b="1" dirty="0">
                <a:latin typeface="Arial" panose="020B0604020202020204" pitchFamily="34" charset="0"/>
                <a:ea typeface="Calibri" panose="020F0502020204030204" pitchFamily="34" charset="0"/>
                <a:cs typeface="Arial" panose="020B0604020202020204" pitchFamily="34" charset="0"/>
              </a:rPr>
              <a:t>Single-tone ultrasound probing signal: 18kHz or above fixed frequency.</a:t>
            </a:r>
          </a:p>
          <a:p>
            <a:pPr marL="285750" indent="-285750">
              <a:buFont typeface="Arial" panose="020B0604020202020204" pitchFamily="34" charset="0"/>
              <a:buChar char="•"/>
            </a:pPr>
            <a:endParaRPr lang="en-US" altLang="zh-CN" sz="2000" b="1" dirty="0">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altLang="zh-CN" sz="2000" b="1" dirty="0">
                <a:latin typeface="Arial" panose="020B0604020202020204" pitchFamily="34" charset="0"/>
                <a:ea typeface="Calibri" panose="020F0502020204030204" pitchFamily="34" charset="0"/>
                <a:cs typeface="Arial" panose="020B0604020202020204" pitchFamily="34" charset="0"/>
              </a:rPr>
              <a:t>Filters: filtering original probing signal and other environmental noise.</a:t>
            </a:r>
          </a:p>
          <a:p>
            <a:pPr marL="285750" indent="-285750">
              <a:buFont typeface="Arial" panose="020B0604020202020204" pitchFamily="34" charset="0"/>
              <a:buChar char="•"/>
            </a:pPr>
            <a:endParaRPr lang="en-US" altLang="zh-CN" sz="2000" b="1" dirty="0">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sz="2000" b="1" dirty="0">
                <a:latin typeface="Arial" panose="020B0604020202020204" pitchFamily="34" charset="0"/>
                <a:ea typeface="Calibri" panose="020F0502020204030204" pitchFamily="34" charset="0"/>
                <a:cs typeface="Arial" panose="020B0604020202020204" pitchFamily="34" charset="0"/>
              </a:rPr>
              <a:t>KL divergence segmentation: 2.5s window length for longest gesture performed.</a:t>
            </a:r>
          </a:p>
        </p:txBody>
      </p:sp>
      <p:sp>
        <p:nvSpPr>
          <p:cNvPr id="5" name="TextBox 4">
            <a:extLst>
              <a:ext uri="{FF2B5EF4-FFF2-40B4-BE49-F238E27FC236}">
                <a16:creationId xmlns:a16="http://schemas.microsoft.com/office/drawing/2014/main" id="{695E83A8-D034-DCA7-8F22-B7B1F32E1F13}"/>
              </a:ext>
            </a:extLst>
          </p:cNvPr>
          <p:cNvSpPr txBox="1"/>
          <p:nvPr/>
        </p:nvSpPr>
        <p:spPr>
          <a:xfrm>
            <a:off x="456954" y="363107"/>
            <a:ext cx="6406507" cy="646331"/>
          </a:xfrm>
          <a:prstGeom prst="rect">
            <a:avLst/>
          </a:prstGeom>
          <a:noFill/>
        </p:spPr>
        <p:txBody>
          <a:bodyPr wrap="square" rtlCol="0">
            <a:spAutoFit/>
          </a:bodyPr>
          <a:lstStyle/>
          <a:p>
            <a:r>
              <a:rPr lang="en-US" altLang="zh-CN" sz="3600" b="1" dirty="0">
                <a:latin typeface="Arial" panose="020B0604020202020204" pitchFamily="34" charset="0"/>
                <a:ea typeface="Calibri" panose="020F0502020204030204" pitchFamily="34" charset="0"/>
                <a:cs typeface="Arial" panose="020B0604020202020204" pitchFamily="34" charset="0"/>
              </a:rPr>
              <a:t>System Design</a:t>
            </a:r>
          </a:p>
        </p:txBody>
      </p:sp>
      <p:sp>
        <p:nvSpPr>
          <p:cNvPr id="7" name="TextBox 6">
            <a:extLst>
              <a:ext uri="{FF2B5EF4-FFF2-40B4-BE49-F238E27FC236}">
                <a16:creationId xmlns:a16="http://schemas.microsoft.com/office/drawing/2014/main" id="{FF003C72-2AB6-1ABD-08C8-63F037D3DD32}"/>
              </a:ext>
            </a:extLst>
          </p:cNvPr>
          <p:cNvSpPr txBox="1"/>
          <p:nvPr/>
        </p:nvSpPr>
        <p:spPr>
          <a:xfrm>
            <a:off x="496724" y="1182971"/>
            <a:ext cx="5336343" cy="461665"/>
          </a:xfrm>
          <a:prstGeom prst="rect">
            <a:avLst/>
          </a:prstGeom>
          <a:noFill/>
        </p:spPr>
        <p:txBody>
          <a:bodyPr wrap="square" rtlCol="0">
            <a:spAutoFit/>
          </a:bodyPr>
          <a:lstStyle/>
          <a:p>
            <a:r>
              <a:rPr lang="en-US" altLang="zh-CN" sz="2400" b="1" i="1" dirty="0">
                <a:latin typeface="Arial" panose="020B0604020202020204" pitchFamily="34" charset="0"/>
                <a:ea typeface="Calibri" panose="020F0502020204030204" pitchFamily="34" charset="0"/>
                <a:cs typeface="Arial" panose="020B0604020202020204" pitchFamily="34" charset="0"/>
              </a:rPr>
              <a:t>a. Signal Processing Pipeline</a:t>
            </a:r>
          </a:p>
        </p:txBody>
      </p:sp>
    </p:spTree>
    <p:extLst>
      <p:ext uri="{BB962C8B-B14F-4D97-AF65-F5344CB8AC3E}">
        <p14:creationId xmlns:p14="http://schemas.microsoft.com/office/powerpoint/2010/main" val="4159904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1588F9-AD6D-B3CE-316E-A7DC501DA131}"/>
              </a:ext>
            </a:extLst>
          </p:cNvPr>
          <p:cNvSpPr>
            <a:spLocks noGrp="1"/>
          </p:cNvSpPr>
          <p:nvPr>
            <p:ph type="sldNum" sz="quarter" idx="12"/>
          </p:nvPr>
        </p:nvSpPr>
        <p:spPr/>
        <p:txBody>
          <a:bodyPr/>
          <a:lstStyle/>
          <a:p>
            <a:fld id="{0DF47C40-67EE-4531-8659-EDCFB5C5661F}" type="slidenum">
              <a:rPr lang="en-US" smtClean="0"/>
              <a:t>2</a:t>
            </a:fld>
            <a:endParaRPr lang="en-US" dirty="0"/>
          </a:p>
        </p:txBody>
      </p:sp>
      <p:sp>
        <p:nvSpPr>
          <p:cNvPr id="5" name="TextBox 4">
            <a:extLst>
              <a:ext uri="{FF2B5EF4-FFF2-40B4-BE49-F238E27FC236}">
                <a16:creationId xmlns:a16="http://schemas.microsoft.com/office/drawing/2014/main" id="{AC35A800-A7E6-49BA-0579-460D32C9D376}"/>
              </a:ext>
            </a:extLst>
          </p:cNvPr>
          <p:cNvSpPr txBox="1"/>
          <p:nvPr/>
        </p:nvSpPr>
        <p:spPr>
          <a:xfrm>
            <a:off x="147567" y="832432"/>
            <a:ext cx="11896865" cy="584775"/>
          </a:xfrm>
          <a:prstGeom prst="rect">
            <a:avLst/>
          </a:prstGeom>
          <a:noFill/>
        </p:spPr>
        <p:txBody>
          <a:bodyPr wrap="square" rtlCol="0">
            <a:spAutoFit/>
          </a:bodyPr>
          <a:lstStyle/>
          <a:p>
            <a:pPr algn="ctr"/>
            <a:r>
              <a:rPr lang="en-US" altLang="zh-CN" sz="3200" b="1" dirty="0">
                <a:latin typeface="Arial" panose="020B0604020202020204" pitchFamily="34" charset="0"/>
                <a:ea typeface="Calibri" panose="020F0502020204030204" pitchFamily="34" charset="0"/>
                <a:cs typeface="Arial" panose="020B0604020202020204" pitchFamily="34" charset="0"/>
              </a:rPr>
              <a:t>Hand-to-Face Gesture Interaction is Gaining Popularity</a:t>
            </a:r>
          </a:p>
        </p:txBody>
      </p:sp>
      <p:pic>
        <p:nvPicPr>
          <p:cNvPr id="7" name="Picture 6">
            <a:extLst>
              <a:ext uri="{FF2B5EF4-FFF2-40B4-BE49-F238E27FC236}">
                <a16:creationId xmlns:a16="http://schemas.microsoft.com/office/drawing/2014/main" id="{1D31B468-FCD4-A6EE-AED4-809804C0C881}"/>
              </a:ext>
            </a:extLst>
          </p:cNvPr>
          <p:cNvPicPr>
            <a:picLocks noChangeAspect="1"/>
          </p:cNvPicPr>
          <p:nvPr/>
        </p:nvPicPr>
        <p:blipFill>
          <a:blip r:embed="rId4"/>
          <a:stretch>
            <a:fillRect/>
          </a:stretch>
        </p:blipFill>
        <p:spPr>
          <a:xfrm>
            <a:off x="113671" y="3629172"/>
            <a:ext cx="3740342" cy="2178162"/>
          </a:xfrm>
          <a:prstGeom prst="rect">
            <a:avLst/>
          </a:prstGeom>
        </p:spPr>
      </p:pic>
      <p:pic>
        <p:nvPicPr>
          <p:cNvPr id="9" name="Picture 8">
            <a:extLst>
              <a:ext uri="{FF2B5EF4-FFF2-40B4-BE49-F238E27FC236}">
                <a16:creationId xmlns:a16="http://schemas.microsoft.com/office/drawing/2014/main" id="{D55CE658-9D84-DE45-5253-894ABDFCCA2F}"/>
              </a:ext>
            </a:extLst>
          </p:cNvPr>
          <p:cNvPicPr>
            <a:picLocks noChangeAspect="1"/>
          </p:cNvPicPr>
          <p:nvPr/>
        </p:nvPicPr>
        <p:blipFill>
          <a:blip r:embed="rId5"/>
          <a:stretch>
            <a:fillRect/>
          </a:stretch>
        </p:blipFill>
        <p:spPr>
          <a:xfrm>
            <a:off x="3917752" y="3639703"/>
            <a:ext cx="4445228" cy="2254366"/>
          </a:xfrm>
          <a:prstGeom prst="rect">
            <a:avLst/>
          </a:prstGeom>
        </p:spPr>
      </p:pic>
      <p:pic>
        <p:nvPicPr>
          <p:cNvPr id="12" name="Picture 11">
            <a:extLst>
              <a:ext uri="{FF2B5EF4-FFF2-40B4-BE49-F238E27FC236}">
                <a16:creationId xmlns:a16="http://schemas.microsoft.com/office/drawing/2014/main" id="{6F825E85-ACA7-E69E-6E36-4FB7E25255D0}"/>
              </a:ext>
            </a:extLst>
          </p:cNvPr>
          <p:cNvPicPr>
            <a:picLocks noChangeAspect="1"/>
          </p:cNvPicPr>
          <p:nvPr/>
        </p:nvPicPr>
        <p:blipFill>
          <a:blip r:embed="rId6"/>
          <a:stretch>
            <a:fillRect/>
          </a:stretch>
        </p:blipFill>
        <p:spPr>
          <a:xfrm>
            <a:off x="8709001" y="3309039"/>
            <a:ext cx="3187864" cy="2654436"/>
          </a:xfrm>
          <a:prstGeom prst="rect">
            <a:avLst/>
          </a:prstGeom>
        </p:spPr>
      </p:pic>
      <p:pic>
        <p:nvPicPr>
          <p:cNvPr id="15" name="Picture 14">
            <a:extLst>
              <a:ext uri="{FF2B5EF4-FFF2-40B4-BE49-F238E27FC236}">
                <a16:creationId xmlns:a16="http://schemas.microsoft.com/office/drawing/2014/main" id="{CBAD8CC6-DC79-0F83-981C-B5E8D70A6755}"/>
              </a:ext>
            </a:extLst>
          </p:cNvPr>
          <p:cNvPicPr>
            <a:picLocks noChangeAspect="1"/>
          </p:cNvPicPr>
          <p:nvPr/>
        </p:nvPicPr>
        <p:blipFill>
          <a:blip r:embed="rId7"/>
          <a:stretch>
            <a:fillRect/>
          </a:stretch>
        </p:blipFill>
        <p:spPr>
          <a:xfrm>
            <a:off x="9566746" y="1779831"/>
            <a:ext cx="865476" cy="378528"/>
          </a:xfrm>
          <a:prstGeom prst="rect">
            <a:avLst/>
          </a:prstGeom>
        </p:spPr>
      </p:pic>
      <p:sp>
        <p:nvSpPr>
          <p:cNvPr id="16" name="TextBox 15">
            <a:extLst>
              <a:ext uri="{FF2B5EF4-FFF2-40B4-BE49-F238E27FC236}">
                <a16:creationId xmlns:a16="http://schemas.microsoft.com/office/drawing/2014/main" id="{4B3543FD-30AD-DAF1-2D36-2A90CB897E0C}"/>
              </a:ext>
            </a:extLst>
          </p:cNvPr>
          <p:cNvSpPr txBox="1"/>
          <p:nvPr/>
        </p:nvSpPr>
        <p:spPr>
          <a:xfrm>
            <a:off x="603252" y="5883538"/>
            <a:ext cx="2637260" cy="584775"/>
          </a:xfrm>
          <a:prstGeom prst="rect">
            <a:avLst/>
          </a:prstGeom>
          <a:noFill/>
        </p:spPr>
        <p:txBody>
          <a:bodyPr wrap="none" rtlCol="0">
            <a:spAutoFit/>
          </a:bodyPr>
          <a:lstStyle/>
          <a:p>
            <a:r>
              <a:rPr lang="en-US" sz="1600" b="1" i="0" dirty="0">
                <a:effectLst/>
                <a:latin typeface="Arial" panose="020B0604020202020204" pitchFamily="34" charset="0"/>
                <a:ea typeface="Calibri" panose="020F0502020204030204" pitchFamily="34" charset="0"/>
                <a:cs typeface="Arial" panose="020B0604020202020204" pitchFamily="34" charset="0"/>
              </a:rPr>
              <a:t>Software-defined Control</a:t>
            </a:r>
            <a:br>
              <a:rPr lang="en-US" sz="1600" b="1" i="0" dirty="0">
                <a:effectLst/>
                <a:latin typeface="Arial" panose="020B0604020202020204" pitchFamily="34" charset="0"/>
                <a:ea typeface="Calibri" panose="020F0502020204030204" pitchFamily="34" charset="0"/>
                <a:cs typeface="Arial" panose="020B0604020202020204" pitchFamily="34" charset="0"/>
              </a:rPr>
            </a:br>
            <a:endParaRPr lang="en-US" sz="1600" b="1" dirty="0">
              <a:latin typeface="Arial" panose="020B0604020202020204" pitchFamily="34" charset="0"/>
              <a:ea typeface="Calibri" panose="020F050202020403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6BE7086-8E27-A3E8-2422-3BC99A3E1032}"/>
              </a:ext>
            </a:extLst>
          </p:cNvPr>
          <p:cNvSpPr txBox="1"/>
          <p:nvPr/>
        </p:nvSpPr>
        <p:spPr>
          <a:xfrm>
            <a:off x="4363577" y="5894069"/>
            <a:ext cx="3829895" cy="338554"/>
          </a:xfrm>
          <a:prstGeom prst="rect">
            <a:avLst/>
          </a:prstGeom>
          <a:noFill/>
        </p:spPr>
        <p:txBody>
          <a:bodyPr wrap="none" rtlCol="0">
            <a:spAutoFit/>
          </a:bodyPr>
          <a:lstStyle/>
          <a:p>
            <a:r>
              <a:rPr lang="en-US" sz="1600" b="1" i="0" dirty="0">
                <a:effectLst/>
                <a:latin typeface="Arial" panose="020B0604020202020204" pitchFamily="34" charset="0"/>
                <a:ea typeface="Calibri" panose="020F0502020204030204" pitchFamily="34" charset="0"/>
                <a:cs typeface="Arial" panose="020B0604020202020204" pitchFamily="34" charset="0"/>
              </a:rPr>
              <a:t>Enhanced VR/AR Gaming Experience</a:t>
            </a:r>
            <a:endParaRPr lang="en-US" sz="1600" b="1" dirty="0">
              <a:latin typeface="Arial" panose="020B0604020202020204" pitchFamily="34" charset="0"/>
              <a:ea typeface="Calibri" panose="020F050202020403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62D46E9D-735B-F884-FA9B-43713DD03250}"/>
              </a:ext>
            </a:extLst>
          </p:cNvPr>
          <p:cNvSpPr txBox="1"/>
          <p:nvPr/>
        </p:nvSpPr>
        <p:spPr>
          <a:xfrm>
            <a:off x="9021428" y="5894069"/>
            <a:ext cx="2563009" cy="338554"/>
          </a:xfrm>
          <a:prstGeom prst="rect">
            <a:avLst/>
          </a:prstGeom>
          <a:noFill/>
        </p:spPr>
        <p:txBody>
          <a:bodyPr wrap="none" rtlCol="0">
            <a:spAutoFit/>
          </a:bodyPr>
          <a:lstStyle/>
          <a:p>
            <a:r>
              <a:rPr lang="en-US" altLang="zh-CN" sz="1600" b="1" i="0" dirty="0">
                <a:effectLst/>
                <a:latin typeface="Arial" panose="020B0604020202020204" pitchFamily="34" charset="0"/>
                <a:ea typeface="Calibri" panose="020F0502020204030204" pitchFamily="34" charset="0"/>
                <a:cs typeface="Arial" panose="020B0604020202020204" pitchFamily="34" charset="0"/>
              </a:rPr>
              <a:t>Virus Spread Prevention</a:t>
            </a:r>
            <a:endParaRPr lang="en-US" sz="1600" b="1" dirty="0">
              <a:latin typeface="Arial" panose="020B0604020202020204" pitchFamily="34" charset="0"/>
              <a:ea typeface="Calibri" panose="020F05020202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EE2ED8C9-47A0-B622-79B5-805525A21538}"/>
              </a:ext>
            </a:extLst>
          </p:cNvPr>
          <p:cNvSpPr txBox="1"/>
          <p:nvPr/>
        </p:nvSpPr>
        <p:spPr>
          <a:xfrm>
            <a:off x="2997245" y="1963380"/>
            <a:ext cx="3659976" cy="1323439"/>
          </a:xfrm>
          <a:prstGeom prst="rect">
            <a:avLst/>
          </a:prstGeom>
          <a:noFill/>
        </p:spPr>
        <p:txBody>
          <a:bodyPr wrap="none" rtlCol="0">
            <a:spAutoFit/>
          </a:bodyPr>
          <a:lstStyle/>
          <a:p>
            <a:pPr marL="285750" indent="-285750">
              <a:buFont typeface="Arial" panose="020B0604020202020204" pitchFamily="34" charset="0"/>
              <a:buChar char="•"/>
            </a:pPr>
            <a:r>
              <a:rPr lang="en-US" altLang="zh-CN" sz="1600" b="1" dirty="0">
                <a:latin typeface="Arial" panose="020B0604020202020204" pitchFamily="34" charset="0"/>
                <a:ea typeface="Calibri" panose="020F0502020204030204" pitchFamily="34" charset="0"/>
                <a:cs typeface="Arial" panose="020B0604020202020204" pitchFamily="34" charset="0"/>
              </a:rPr>
              <a:t>Intuitive and Efficient Interaction</a:t>
            </a:r>
          </a:p>
          <a:p>
            <a:pPr marL="285750" indent="-285750">
              <a:buFont typeface="Arial" panose="020B0604020202020204" pitchFamily="34" charset="0"/>
              <a:buChar char="•"/>
            </a:pPr>
            <a:endParaRPr lang="en-US" altLang="zh-CN" sz="1600" b="1" dirty="0">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ea typeface="Calibri" panose="020F0502020204030204" pitchFamily="34" charset="0"/>
                <a:cs typeface="Arial" panose="020B0604020202020204" pitchFamily="34" charset="0"/>
              </a:rPr>
              <a:t>Convenience </a:t>
            </a:r>
          </a:p>
          <a:p>
            <a:pPr marL="285750" indent="-285750">
              <a:buFont typeface="Arial" panose="020B0604020202020204" pitchFamily="34" charset="0"/>
              <a:buChar char="•"/>
            </a:pPr>
            <a:endParaRPr lang="en-US" sz="1600" b="1" dirty="0">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endParaRPr lang="en-US" sz="1600" b="1" dirty="0">
              <a:latin typeface="Arial" panose="020B060402020202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CEA0610F-F89A-73A0-3735-88ADAEE432F6}"/>
              </a:ext>
            </a:extLst>
          </p:cNvPr>
          <p:cNvSpPr txBox="1"/>
          <p:nvPr/>
        </p:nvSpPr>
        <p:spPr>
          <a:xfrm>
            <a:off x="7149346" y="1955783"/>
            <a:ext cx="1648208" cy="830997"/>
          </a:xfrm>
          <a:prstGeom prst="rect">
            <a:avLst/>
          </a:prstGeom>
          <a:noFill/>
        </p:spPr>
        <p:txBody>
          <a:bodyPr wrap="none" rtlCol="0">
            <a:spAutoFit/>
          </a:bodyPr>
          <a:lstStyle/>
          <a:p>
            <a:pPr marL="285750" indent="-285750">
              <a:buFont typeface="Arial" panose="020B0604020202020204" pitchFamily="34" charset="0"/>
              <a:buChar char="•"/>
            </a:pPr>
            <a:r>
              <a:rPr lang="en-US" sz="1600" b="1" dirty="0">
                <a:latin typeface="Arial" panose="020B0604020202020204" pitchFamily="34" charset="0"/>
                <a:ea typeface="Calibri" panose="020F0502020204030204" pitchFamily="34" charset="0"/>
                <a:cs typeface="Arial" panose="020B0604020202020204" pitchFamily="34" charset="0"/>
              </a:rPr>
              <a:t>Adaptability</a:t>
            </a:r>
          </a:p>
          <a:p>
            <a:pPr marL="285750" indent="-285750">
              <a:buFont typeface="Arial" panose="020B0604020202020204" pitchFamily="34" charset="0"/>
              <a:buChar char="•"/>
            </a:pPr>
            <a:endParaRPr lang="en-US" sz="1600" b="1" dirty="0">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ea typeface="Calibri" panose="020F0502020204030204" pitchFamily="34" charset="0"/>
                <a:cs typeface="Arial" panose="020B0604020202020204" pitchFamily="34" charset="0"/>
              </a:rPr>
              <a:t>Versatility</a:t>
            </a:r>
          </a:p>
        </p:txBody>
      </p:sp>
      <p:sp>
        <p:nvSpPr>
          <p:cNvPr id="6" name="Rectangle: Rounded Corners 5">
            <a:extLst>
              <a:ext uri="{FF2B5EF4-FFF2-40B4-BE49-F238E27FC236}">
                <a16:creationId xmlns:a16="http://schemas.microsoft.com/office/drawing/2014/main" id="{FB6ADE7A-ABC1-5730-BCCE-3DC024075002}"/>
              </a:ext>
            </a:extLst>
          </p:cNvPr>
          <p:cNvSpPr/>
          <p:nvPr/>
        </p:nvSpPr>
        <p:spPr>
          <a:xfrm>
            <a:off x="2863779" y="1717159"/>
            <a:ext cx="6243060" cy="1372912"/>
          </a:xfrm>
          <a:prstGeom prst="roundRect">
            <a:avLst/>
          </a:prstGeom>
          <a:noFill/>
          <a:ln>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30A2695-B81C-D3E7-7CBB-350E142C794B}"/>
              </a:ext>
            </a:extLst>
          </p:cNvPr>
          <p:cNvPicPr>
            <a:picLocks noChangeAspect="1"/>
          </p:cNvPicPr>
          <p:nvPr/>
        </p:nvPicPr>
        <p:blipFill>
          <a:blip r:embed="rId8"/>
          <a:stretch>
            <a:fillRect/>
          </a:stretch>
        </p:blipFill>
        <p:spPr>
          <a:xfrm>
            <a:off x="9681757" y="3152547"/>
            <a:ext cx="1358970" cy="428705"/>
          </a:xfrm>
          <a:prstGeom prst="rect">
            <a:avLst/>
          </a:prstGeom>
        </p:spPr>
      </p:pic>
      <p:pic>
        <p:nvPicPr>
          <p:cNvPr id="14" name="Graphic 13">
            <a:extLst>
              <a:ext uri="{FF2B5EF4-FFF2-40B4-BE49-F238E27FC236}">
                <a16:creationId xmlns:a16="http://schemas.microsoft.com/office/drawing/2014/main" id="{370D6956-B29A-663D-27E0-179AC98928A3}"/>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542132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9E8834E-6E20-676A-28E0-F9F676D0A05C}"/>
              </a:ext>
            </a:extLst>
          </p:cNvPr>
          <p:cNvPicPr>
            <a:picLocks noChangeAspect="1"/>
          </p:cNvPicPr>
          <p:nvPr/>
        </p:nvPicPr>
        <p:blipFill>
          <a:blip r:embed="rId4"/>
          <a:stretch>
            <a:fillRect/>
          </a:stretch>
        </p:blipFill>
        <p:spPr>
          <a:xfrm>
            <a:off x="1256231" y="1715055"/>
            <a:ext cx="9479594" cy="1875014"/>
          </a:xfrm>
          <a:prstGeom prst="rect">
            <a:avLst/>
          </a:prstGeom>
        </p:spPr>
      </p:pic>
      <p:sp>
        <p:nvSpPr>
          <p:cNvPr id="4" name="Slide Number Placeholder 3">
            <a:extLst>
              <a:ext uri="{FF2B5EF4-FFF2-40B4-BE49-F238E27FC236}">
                <a16:creationId xmlns:a16="http://schemas.microsoft.com/office/drawing/2014/main" id="{AA1588F9-AD6D-B3CE-316E-A7DC501DA131}"/>
              </a:ext>
            </a:extLst>
          </p:cNvPr>
          <p:cNvSpPr>
            <a:spLocks noGrp="1"/>
          </p:cNvSpPr>
          <p:nvPr>
            <p:ph type="sldNum" sz="quarter" idx="12"/>
          </p:nvPr>
        </p:nvSpPr>
        <p:spPr/>
        <p:txBody>
          <a:bodyPr/>
          <a:lstStyle/>
          <a:p>
            <a:fld id="{0DF47C40-67EE-4531-8659-EDCFB5C5661F}" type="slidenum">
              <a:rPr lang="en-US" smtClean="0"/>
              <a:t>20</a:t>
            </a:fld>
            <a:endParaRPr lang="en-US"/>
          </a:p>
        </p:txBody>
      </p:sp>
      <p:sp>
        <p:nvSpPr>
          <p:cNvPr id="3" name="TextBox 2">
            <a:extLst>
              <a:ext uri="{FF2B5EF4-FFF2-40B4-BE49-F238E27FC236}">
                <a16:creationId xmlns:a16="http://schemas.microsoft.com/office/drawing/2014/main" id="{E6434C1B-7C23-7802-C8F5-87C96CA64107}"/>
              </a:ext>
            </a:extLst>
          </p:cNvPr>
          <p:cNvSpPr txBox="1"/>
          <p:nvPr/>
        </p:nvSpPr>
        <p:spPr>
          <a:xfrm>
            <a:off x="564696" y="3775719"/>
            <a:ext cx="11062607" cy="2554545"/>
          </a:xfrm>
          <a:prstGeom prst="rect">
            <a:avLst/>
          </a:prstGeom>
          <a:noFill/>
        </p:spPr>
        <p:txBody>
          <a:bodyPr wrap="square" rtlCol="0">
            <a:spAutoFit/>
          </a:bodyPr>
          <a:lstStyle/>
          <a:p>
            <a:pPr marL="285750" indent="-285750">
              <a:buFont typeface="Arial" panose="020B0604020202020204" pitchFamily="34" charset="0"/>
              <a:buChar char="•"/>
            </a:pPr>
            <a:r>
              <a:rPr lang="en-US" altLang="zh-CN" sz="2000" b="1" dirty="0">
                <a:latin typeface="Arial" panose="020B0604020202020204" pitchFamily="34" charset="0"/>
                <a:ea typeface="Calibri" panose="020F0502020204030204" pitchFamily="34" charset="0"/>
                <a:cs typeface="Arial" panose="020B0604020202020204" pitchFamily="34" charset="0"/>
              </a:rPr>
              <a:t>Input: Uses STFT spectrogram for detailed time-frequency data.</a:t>
            </a:r>
          </a:p>
          <a:p>
            <a:pPr marL="285750" indent="-285750">
              <a:buFont typeface="Arial" panose="020B0604020202020204" pitchFamily="34" charset="0"/>
              <a:buChar char="•"/>
            </a:pPr>
            <a:endParaRPr lang="en-US" altLang="zh-CN" sz="2000" b="1" dirty="0">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altLang="zh-CN" sz="2000" b="1" dirty="0">
                <a:latin typeface="Arial" panose="020B0604020202020204" pitchFamily="34" charset="0"/>
                <a:ea typeface="Calibri" panose="020F0502020204030204" pitchFamily="34" charset="0"/>
                <a:cs typeface="Arial" panose="020B0604020202020204" pitchFamily="34" charset="0"/>
              </a:rPr>
              <a:t>Architecture: Combines 5-layer CNN, a bi-directional LSTM, and a classic MLP.</a:t>
            </a:r>
          </a:p>
          <a:p>
            <a:pPr marL="285750" indent="-285750">
              <a:buFont typeface="Arial" panose="020B0604020202020204" pitchFamily="34" charset="0"/>
              <a:buChar char="•"/>
            </a:pPr>
            <a:endParaRPr lang="en-US" altLang="zh-CN" sz="2000" b="1" dirty="0">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sz="2000" b="1" dirty="0">
                <a:latin typeface="Arial" panose="020B0604020202020204" pitchFamily="34" charset="0"/>
                <a:ea typeface="Calibri" panose="020F0502020204030204" pitchFamily="34" charset="0"/>
                <a:cs typeface="Arial" panose="020B0604020202020204" pitchFamily="34" charset="0"/>
              </a:rPr>
              <a:t>Output: </a:t>
            </a:r>
            <a:r>
              <a:rPr lang="en-US" sz="2000" b="1" dirty="0" err="1">
                <a:latin typeface="Arial" panose="020B0604020202020204" pitchFamily="34" charset="0"/>
                <a:ea typeface="Calibri" panose="020F0502020204030204" pitchFamily="34" charset="0"/>
                <a:cs typeface="Arial" panose="020B0604020202020204" pitchFamily="34" charset="0"/>
              </a:rPr>
              <a:t>Softmax</a:t>
            </a:r>
            <a:r>
              <a:rPr lang="en-US" sz="2000" b="1" dirty="0">
                <a:latin typeface="Arial" panose="020B0604020202020204" pitchFamily="34" charset="0"/>
                <a:ea typeface="Calibri" panose="020F0502020204030204" pitchFamily="34" charset="0"/>
                <a:cs typeface="Arial" panose="020B0604020202020204" pitchFamily="34" charset="0"/>
              </a:rPr>
              <a:t> layer provides class probabilities.</a:t>
            </a:r>
          </a:p>
          <a:p>
            <a:pPr marL="285750" indent="-285750">
              <a:buFont typeface="Arial" panose="020B0604020202020204" pitchFamily="34" charset="0"/>
              <a:buChar char="•"/>
            </a:pPr>
            <a:endParaRPr lang="en-US" sz="2000" b="1" dirty="0">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sz="2000" b="1" dirty="0">
                <a:latin typeface="Arial" panose="020B0604020202020204" pitchFamily="34" charset="0"/>
                <a:ea typeface="Calibri" panose="020F0502020204030204" pitchFamily="34" charset="0"/>
                <a:cs typeface="Arial" panose="020B0604020202020204" pitchFamily="34" charset="0"/>
              </a:rPr>
              <a:t>Overfitting Prevention: Implements cross-validation, regularization, early stopping, and dropout.</a:t>
            </a:r>
          </a:p>
        </p:txBody>
      </p:sp>
      <p:sp>
        <p:nvSpPr>
          <p:cNvPr id="5" name="TextBox 4">
            <a:extLst>
              <a:ext uri="{FF2B5EF4-FFF2-40B4-BE49-F238E27FC236}">
                <a16:creationId xmlns:a16="http://schemas.microsoft.com/office/drawing/2014/main" id="{CDB320B3-0D15-F907-BE92-13C9EDDC02A0}"/>
              </a:ext>
            </a:extLst>
          </p:cNvPr>
          <p:cNvSpPr txBox="1"/>
          <p:nvPr/>
        </p:nvSpPr>
        <p:spPr>
          <a:xfrm>
            <a:off x="456954" y="363107"/>
            <a:ext cx="6406507" cy="646331"/>
          </a:xfrm>
          <a:prstGeom prst="rect">
            <a:avLst/>
          </a:prstGeom>
          <a:noFill/>
        </p:spPr>
        <p:txBody>
          <a:bodyPr wrap="square" rtlCol="0">
            <a:spAutoFit/>
          </a:bodyPr>
          <a:lstStyle/>
          <a:p>
            <a:r>
              <a:rPr lang="en-US" altLang="zh-CN" sz="3600" b="1" dirty="0">
                <a:latin typeface="Arial" panose="020B0604020202020204" pitchFamily="34" charset="0"/>
                <a:ea typeface="Calibri" panose="020F0502020204030204" pitchFamily="34" charset="0"/>
                <a:cs typeface="Arial" panose="020B0604020202020204" pitchFamily="34" charset="0"/>
              </a:rPr>
              <a:t>System Design</a:t>
            </a:r>
          </a:p>
        </p:txBody>
      </p:sp>
      <p:sp>
        <p:nvSpPr>
          <p:cNvPr id="6" name="TextBox 5">
            <a:extLst>
              <a:ext uri="{FF2B5EF4-FFF2-40B4-BE49-F238E27FC236}">
                <a16:creationId xmlns:a16="http://schemas.microsoft.com/office/drawing/2014/main" id="{69920A53-C8E5-DCE0-4FD6-17B057C32A7C}"/>
              </a:ext>
            </a:extLst>
          </p:cNvPr>
          <p:cNvSpPr txBox="1"/>
          <p:nvPr/>
        </p:nvSpPr>
        <p:spPr>
          <a:xfrm>
            <a:off x="496724" y="1182971"/>
            <a:ext cx="5336343" cy="461665"/>
          </a:xfrm>
          <a:prstGeom prst="rect">
            <a:avLst/>
          </a:prstGeom>
          <a:noFill/>
        </p:spPr>
        <p:txBody>
          <a:bodyPr wrap="square" rtlCol="0">
            <a:spAutoFit/>
          </a:bodyPr>
          <a:lstStyle/>
          <a:p>
            <a:r>
              <a:rPr lang="en-US" altLang="zh-CN" sz="2400" b="1" i="1" dirty="0">
                <a:latin typeface="Arial" panose="020B0604020202020204" pitchFamily="34" charset="0"/>
                <a:ea typeface="Calibri" panose="020F0502020204030204" pitchFamily="34" charset="0"/>
                <a:cs typeface="Arial" panose="020B0604020202020204" pitchFamily="34" charset="0"/>
              </a:rPr>
              <a:t>b. Classification Model</a:t>
            </a:r>
          </a:p>
        </p:txBody>
      </p:sp>
    </p:spTree>
    <p:custDataLst>
      <p:tags r:id="rId1"/>
    </p:custDataLst>
    <p:extLst>
      <p:ext uri="{BB962C8B-B14F-4D97-AF65-F5344CB8AC3E}">
        <p14:creationId xmlns:p14="http://schemas.microsoft.com/office/powerpoint/2010/main" val="1057865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49" name="Picture 1">
            <a:extLst>
              <a:ext uri="{FF2B5EF4-FFF2-40B4-BE49-F238E27FC236}">
                <a16:creationId xmlns:a16="http://schemas.microsoft.com/office/drawing/2014/main" id="{BF21CF15-FC1B-2FD2-4722-520127E0E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546" y="871904"/>
            <a:ext cx="7189595" cy="511419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A1588F9-AD6D-B3CE-316E-A7DC501DA131}"/>
              </a:ext>
            </a:extLst>
          </p:cNvPr>
          <p:cNvSpPr>
            <a:spLocks noGrp="1"/>
          </p:cNvSpPr>
          <p:nvPr>
            <p:ph type="sldNum" sz="quarter" idx="12"/>
          </p:nvPr>
        </p:nvSpPr>
        <p:spPr/>
        <p:txBody>
          <a:bodyPr/>
          <a:lstStyle/>
          <a:p>
            <a:r>
              <a:rPr lang="en-US" dirty="0"/>
              <a:t>14</a:t>
            </a:r>
          </a:p>
        </p:txBody>
      </p:sp>
      <p:sp>
        <p:nvSpPr>
          <p:cNvPr id="13" name="Rectangle: Rounded Corners 12">
            <a:extLst>
              <a:ext uri="{FF2B5EF4-FFF2-40B4-BE49-F238E27FC236}">
                <a16:creationId xmlns:a16="http://schemas.microsoft.com/office/drawing/2014/main" id="{214C3452-D3E2-EAF6-EF48-667578F132B7}"/>
              </a:ext>
            </a:extLst>
          </p:cNvPr>
          <p:cNvSpPr/>
          <p:nvPr/>
        </p:nvSpPr>
        <p:spPr>
          <a:xfrm>
            <a:off x="6856592" y="2694493"/>
            <a:ext cx="4772967" cy="999810"/>
          </a:xfrm>
          <a:prstGeom prst="roundRect">
            <a:avLst/>
          </a:prstGeom>
          <a:solidFill>
            <a:srgbClr val="B1C2E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C00000"/>
                </a:solidFill>
                <a:latin typeface="Arial" panose="020B0604020202020204" pitchFamily="34" charset="0"/>
                <a:ea typeface="Calibri" panose="020F0502020204030204" pitchFamily="34" charset="0"/>
                <a:cs typeface="Arial" panose="020B0604020202020204" pitchFamily="34" charset="0"/>
              </a:rPr>
              <a:t>Recognition accuracy rate: 92% across ten gestures.</a:t>
            </a:r>
          </a:p>
        </p:txBody>
      </p:sp>
      <p:sp>
        <p:nvSpPr>
          <p:cNvPr id="3" name="TextBox 2">
            <a:extLst>
              <a:ext uri="{FF2B5EF4-FFF2-40B4-BE49-F238E27FC236}">
                <a16:creationId xmlns:a16="http://schemas.microsoft.com/office/drawing/2014/main" id="{F339978D-8861-54D3-79B3-5E5591D904D2}"/>
              </a:ext>
            </a:extLst>
          </p:cNvPr>
          <p:cNvSpPr txBox="1"/>
          <p:nvPr/>
        </p:nvSpPr>
        <p:spPr>
          <a:xfrm>
            <a:off x="450085" y="366400"/>
            <a:ext cx="6406507" cy="646331"/>
          </a:xfrm>
          <a:prstGeom prst="rect">
            <a:avLst/>
          </a:prstGeom>
          <a:noFill/>
        </p:spPr>
        <p:txBody>
          <a:bodyPr wrap="square" rtlCol="0">
            <a:spAutoFit/>
          </a:bodyPr>
          <a:lstStyle/>
          <a:p>
            <a:r>
              <a:rPr lang="en-US" altLang="zh-CN" sz="3600" b="1" dirty="0">
                <a:latin typeface="Arial" panose="020B0604020202020204" pitchFamily="34" charset="0"/>
                <a:ea typeface="Calibri" panose="020F0502020204030204" pitchFamily="34" charset="0"/>
                <a:cs typeface="Arial" panose="020B0604020202020204" pitchFamily="34" charset="0"/>
              </a:rPr>
              <a:t>Study 3: System Evaluation</a:t>
            </a:r>
          </a:p>
        </p:txBody>
      </p:sp>
    </p:spTree>
    <p:extLst>
      <p:ext uri="{BB962C8B-B14F-4D97-AF65-F5344CB8AC3E}">
        <p14:creationId xmlns:p14="http://schemas.microsoft.com/office/powerpoint/2010/main" val="1676167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4AAD200-F1DA-0991-58CF-A2690907CEDA}"/>
              </a:ext>
            </a:extLst>
          </p:cNvPr>
          <p:cNvPicPr>
            <a:picLocks noChangeAspect="1"/>
          </p:cNvPicPr>
          <p:nvPr/>
        </p:nvPicPr>
        <p:blipFill>
          <a:blip r:embed="rId4"/>
          <a:stretch>
            <a:fillRect/>
          </a:stretch>
        </p:blipFill>
        <p:spPr>
          <a:xfrm>
            <a:off x="480230" y="2807234"/>
            <a:ext cx="10791929" cy="3020297"/>
          </a:xfrm>
          <a:prstGeom prst="rect">
            <a:avLst/>
          </a:prstGeom>
        </p:spPr>
      </p:pic>
      <p:sp>
        <p:nvSpPr>
          <p:cNvPr id="4" name="Slide Number Placeholder 3">
            <a:extLst>
              <a:ext uri="{FF2B5EF4-FFF2-40B4-BE49-F238E27FC236}">
                <a16:creationId xmlns:a16="http://schemas.microsoft.com/office/drawing/2014/main" id="{AA1588F9-AD6D-B3CE-316E-A7DC501DA131}"/>
              </a:ext>
            </a:extLst>
          </p:cNvPr>
          <p:cNvSpPr>
            <a:spLocks noGrp="1"/>
          </p:cNvSpPr>
          <p:nvPr>
            <p:ph type="sldNum" sz="quarter" idx="12"/>
          </p:nvPr>
        </p:nvSpPr>
        <p:spPr/>
        <p:txBody>
          <a:bodyPr/>
          <a:lstStyle/>
          <a:p>
            <a:r>
              <a:rPr lang="en-US" dirty="0"/>
              <a:t>15</a:t>
            </a:r>
          </a:p>
        </p:txBody>
      </p:sp>
      <p:sp>
        <p:nvSpPr>
          <p:cNvPr id="2" name="TextBox 1">
            <a:extLst>
              <a:ext uri="{FF2B5EF4-FFF2-40B4-BE49-F238E27FC236}">
                <a16:creationId xmlns:a16="http://schemas.microsoft.com/office/drawing/2014/main" id="{BA71FA4B-80A7-F4B2-22A2-3DF479429F22}"/>
              </a:ext>
            </a:extLst>
          </p:cNvPr>
          <p:cNvSpPr txBox="1"/>
          <p:nvPr/>
        </p:nvSpPr>
        <p:spPr>
          <a:xfrm>
            <a:off x="450085" y="366400"/>
            <a:ext cx="6406507" cy="646331"/>
          </a:xfrm>
          <a:prstGeom prst="rect">
            <a:avLst/>
          </a:prstGeom>
          <a:noFill/>
        </p:spPr>
        <p:txBody>
          <a:bodyPr wrap="square" rtlCol="0">
            <a:spAutoFit/>
          </a:bodyPr>
          <a:lstStyle/>
          <a:p>
            <a:r>
              <a:rPr lang="en-US" altLang="zh-CN" sz="3600" b="1" dirty="0">
                <a:latin typeface="Arial" panose="020B0604020202020204" pitchFamily="34" charset="0"/>
                <a:ea typeface="Calibri" panose="020F0502020204030204" pitchFamily="34" charset="0"/>
                <a:cs typeface="Arial" panose="020B0604020202020204" pitchFamily="34" charset="0"/>
              </a:rPr>
              <a:t>Study 3: System Evaluation</a:t>
            </a:r>
          </a:p>
        </p:txBody>
      </p:sp>
      <p:sp>
        <p:nvSpPr>
          <p:cNvPr id="9" name="TextBox 8">
            <a:extLst>
              <a:ext uri="{FF2B5EF4-FFF2-40B4-BE49-F238E27FC236}">
                <a16:creationId xmlns:a16="http://schemas.microsoft.com/office/drawing/2014/main" id="{8F4509CB-4683-5553-6219-FB9702098DB7}"/>
              </a:ext>
            </a:extLst>
          </p:cNvPr>
          <p:cNvSpPr txBox="1"/>
          <p:nvPr/>
        </p:nvSpPr>
        <p:spPr>
          <a:xfrm>
            <a:off x="480230" y="1248263"/>
            <a:ext cx="9503409" cy="1323439"/>
          </a:xfrm>
          <a:prstGeom prst="rect">
            <a:avLst/>
          </a:prstGeom>
          <a:noFill/>
        </p:spPr>
        <p:txBody>
          <a:bodyPr wrap="square" rtlCol="0">
            <a:spAutoFit/>
          </a:bodyPr>
          <a:lstStyle/>
          <a:p>
            <a:pPr marL="285750" indent="-285750">
              <a:buFont typeface="Arial" panose="020B0604020202020204" pitchFamily="34" charset="0"/>
              <a:buChar char="•"/>
            </a:pPr>
            <a:r>
              <a:rPr lang="en-US" altLang="zh-CN" sz="2000" b="1" dirty="0">
                <a:latin typeface="Arial" panose="020B0604020202020204" pitchFamily="34" charset="0"/>
                <a:ea typeface="Calibri" panose="020F0502020204030204" pitchFamily="34" charset="0"/>
                <a:cs typeface="Arial" panose="020B0604020202020204" pitchFamily="34" charset="0"/>
              </a:rPr>
              <a:t>Leveraging a leave-one-out approach.</a:t>
            </a:r>
          </a:p>
          <a:p>
            <a:pPr marL="285750" indent="-285750">
              <a:buFont typeface="Arial" panose="020B0604020202020204" pitchFamily="34" charset="0"/>
              <a:buChar char="•"/>
            </a:pPr>
            <a:endParaRPr lang="en-US" altLang="zh-CN" sz="2000" b="1" dirty="0">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altLang="zh-CN" sz="2000" b="1" dirty="0">
                <a:latin typeface="Arial" panose="020B0604020202020204" pitchFamily="34" charset="0"/>
                <a:ea typeface="Calibri" panose="020F0502020204030204" pitchFamily="34" charset="0"/>
                <a:cs typeface="Arial" panose="020B0604020202020204" pitchFamily="34" charset="0"/>
              </a:rPr>
              <a:t>Recognition accuracy rate: 91% across all users.</a:t>
            </a:r>
          </a:p>
          <a:p>
            <a:pPr marL="285750" indent="-285750">
              <a:buFont typeface="Arial" panose="020B0604020202020204" pitchFamily="34" charset="0"/>
              <a:buChar char="•"/>
            </a:pP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Rectangle: Rounded Corners 2">
            <a:extLst>
              <a:ext uri="{FF2B5EF4-FFF2-40B4-BE49-F238E27FC236}">
                <a16:creationId xmlns:a16="http://schemas.microsoft.com/office/drawing/2014/main" id="{7FBE8708-18C8-E342-1B05-6C5A57D52749}"/>
              </a:ext>
            </a:extLst>
          </p:cNvPr>
          <p:cNvSpPr/>
          <p:nvPr/>
        </p:nvSpPr>
        <p:spPr>
          <a:xfrm>
            <a:off x="1412329" y="2247754"/>
            <a:ext cx="9103271" cy="996371"/>
          </a:xfrm>
          <a:prstGeom prst="roundRect">
            <a:avLst/>
          </a:prstGeom>
          <a:solidFill>
            <a:srgbClr val="B1C2E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i="0" dirty="0">
                <a:solidFill>
                  <a:srgbClr val="C00000"/>
                </a:solidFill>
                <a:effectLst/>
                <a:latin typeface="Arial" panose="020B0604020202020204" pitchFamily="34" charset="0"/>
                <a:ea typeface="Calibri" panose="020F0502020204030204" pitchFamily="34" charset="0"/>
                <a:cs typeface="Arial" panose="020B0604020202020204" pitchFamily="34" charset="0"/>
              </a:rPr>
              <a:t>For additional details on the benchmarks, please refer to the paper.</a:t>
            </a:r>
            <a:endParaRPr lang="en-US" sz="2000" b="1" dirty="0">
              <a:solidFill>
                <a:srgbClr val="C00000"/>
              </a:solidFill>
              <a:latin typeface="Arial" panose="020B0604020202020204" pitchFamily="34" charset="0"/>
              <a:ea typeface="Calibri" panose="020F050202020403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33770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1588F9-AD6D-B3CE-316E-A7DC501DA131}"/>
              </a:ext>
            </a:extLst>
          </p:cNvPr>
          <p:cNvSpPr>
            <a:spLocks noGrp="1"/>
          </p:cNvSpPr>
          <p:nvPr>
            <p:ph type="sldNum" sz="quarter" idx="12"/>
          </p:nvPr>
        </p:nvSpPr>
        <p:spPr/>
        <p:txBody>
          <a:bodyPr/>
          <a:lstStyle/>
          <a:p>
            <a:r>
              <a:rPr lang="en-US" dirty="0"/>
              <a:t>16</a:t>
            </a:r>
          </a:p>
        </p:txBody>
      </p:sp>
      <p:sp>
        <p:nvSpPr>
          <p:cNvPr id="2" name="TextBox 1">
            <a:extLst>
              <a:ext uri="{FF2B5EF4-FFF2-40B4-BE49-F238E27FC236}">
                <a16:creationId xmlns:a16="http://schemas.microsoft.com/office/drawing/2014/main" id="{BA71FA4B-80A7-F4B2-22A2-3DF479429F22}"/>
              </a:ext>
            </a:extLst>
          </p:cNvPr>
          <p:cNvSpPr txBox="1"/>
          <p:nvPr/>
        </p:nvSpPr>
        <p:spPr>
          <a:xfrm>
            <a:off x="480230" y="773358"/>
            <a:ext cx="6406507" cy="646331"/>
          </a:xfrm>
          <a:prstGeom prst="rect">
            <a:avLst/>
          </a:prstGeom>
          <a:noFill/>
        </p:spPr>
        <p:txBody>
          <a:bodyPr wrap="square" rtlCol="0">
            <a:spAutoFit/>
          </a:bodyPr>
          <a:lstStyle/>
          <a:p>
            <a:r>
              <a:rPr lang="en-US" altLang="zh-CN" sz="3600" b="1" dirty="0">
                <a:latin typeface="Arial" panose="020B0604020202020204" pitchFamily="34" charset="0"/>
                <a:ea typeface="Calibri" panose="020F0502020204030204" pitchFamily="34" charset="0"/>
                <a:cs typeface="Arial" panose="020B0604020202020204" pitchFamily="34" charset="0"/>
              </a:rPr>
              <a:t>Summary</a:t>
            </a:r>
          </a:p>
        </p:txBody>
      </p:sp>
      <p:sp>
        <p:nvSpPr>
          <p:cNvPr id="3" name="TextBox 2">
            <a:extLst>
              <a:ext uri="{FF2B5EF4-FFF2-40B4-BE49-F238E27FC236}">
                <a16:creationId xmlns:a16="http://schemas.microsoft.com/office/drawing/2014/main" id="{15DB336F-B3AB-6E35-5E9F-C7B17BA5C98D}"/>
              </a:ext>
            </a:extLst>
          </p:cNvPr>
          <p:cNvSpPr txBox="1"/>
          <p:nvPr/>
        </p:nvSpPr>
        <p:spPr>
          <a:xfrm>
            <a:off x="480230" y="1843950"/>
            <a:ext cx="11248606" cy="2862322"/>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Arial" panose="020B0604020202020204" pitchFamily="34" charset="0"/>
                <a:ea typeface="Calibri" panose="020F0502020204030204" pitchFamily="34" charset="0"/>
                <a:cs typeface="Arial" panose="020B0604020202020204" pitchFamily="34" charset="0"/>
              </a:rPr>
              <a:t>Identified a new hand-to-face gesture interaction method with bone conduction earphones.</a:t>
            </a:r>
          </a:p>
          <a:p>
            <a:endParaRPr lang="en-US" sz="2000"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b="1" dirty="0">
                <a:latin typeface="Arial" panose="020B0604020202020204" pitchFamily="34" charset="0"/>
                <a:ea typeface="Calibri" panose="020F0502020204030204" pitchFamily="34" charset="0"/>
                <a:cs typeface="Arial" panose="020B0604020202020204" pitchFamily="34" charset="0"/>
              </a:rPr>
              <a:t>Demonstrated high accuracy in gesture recognition with a data-driven approach.</a:t>
            </a:r>
          </a:p>
          <a:p>
            <a:pPr marL="285750" indent="-285750">
              <a:buFont typeface="Arial" panose="020B0604020202020204" pitchFamily="34" charset="0"/>
              <a:buChar char="•"/>
            </a:pP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b="1" dirty="0">
                <a:latin typeface="Arial" panose="020B0604020202020204" pitchFamily="34" charset="0"/>
                <a:ea typeface="Calibri" panose="020F0502020204030204" pitchFamily="34" charset="0"/>
                <a:cs typeface="Arial" panose="020B0604020202020204" pitchFamily="34" charset="0"/>
              </a:rPr>
              <a:t>Evaluated user acceptance and attitudes with a comprehensive study involving 22 participants.</a:t>
            </a:r>
          </a:p>
        </p:txBody>
      </p:sp>
    </p:spTree>
    <p:extLst>
      <p:ext uri="{BB962C8B-B14F-4D97-AF65-F5344CB8AC3E}">
        <p14:creationId xmlns:p14="http://schemas.microsoft.com/office/powerpoint/2010/main" val="40165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6660E-3A20-94F7-E62D-1ADA12EEB94B}"/>
              </a:ext>
            </a:extLst>
          </p:cNvPr>
          <p:cNvSpPr>
            <a:spLocks noGrp="1"/>
          </p:cNvSpPr>
          <p:nvPr>
            <p:ph type="title"/>
          </p:nvPr>
        </p:nvSpPr>
        <p:spPr>
          <a:xfrm>
            <a:off x="838199" y="1331836"/>
            <a:ext cx="10515600" cy="1325563"/>
          </a:xfrm>
        </p:spPr>
        <p:txBody>
          <a:bodyPr>
            <a:normAutofit/>
          </a:bodyPr>
          <a:lstStyle/>
          <a:p>
            <a:pPr algn="ctr"/>
            <a:r>
              <a:rPr lang="en-US" sz="5400" b="1" dirty="0">
                <a:latin typeface="Calibri" panose="020F0502020204030204" pitchFamily="34" charset="0"/>
                <a:ea typeface="Calibri" panose="020F0502020204030204" pitchFamily="34" charset="0"/>
                <a:cs typeface="Calibri" panose="020F0502020204030204" pitchFamily="34" charset="0"/>
              </a:rPr>
              <a:t>Thanks for Listening!</a:t>
            </a:r>
          </a:p>
        </p:txBody>
      </p:sp>
      <p:sp>
        <p:nvSpPr>
          <p:cNvPr id="8" name="Subtitle 2">
            <a:extLst>
              <a:ext uri="{FF2B5EF4-FFF2-40B4-BE49-F238E27FC236}">
                <a16:creationId xmlns:a16="http://schemas.microsoft.com/office/drawing/2014/main" id="{339BCB35-927F-08CB-1FED-C627986F46D9}"/>
              </a:ext>
            </a:extLst>
          </p:cNvPr>
          <p:cNvSpPr txBox="1">
            <a:spLocks/>
          </p:cNvSpPr>
          <p:nvPr/>
        </p:nvSpPr>
        <p:spPr>
          <a:xfrm>
            <a:off x="3462182" y="3429000"/>
            <a:ext cx="5267635" cy="6720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latin typeface="Calibri" panose="020F0502020204030204" pitchFamily="34" charset="0"/>
                <a:ea typeface="Calibri" panose="020F0502020204030204" pitchFamily="34" charset="0"/>
                <a:cs typeface="Calibri" panose="020F0502020204030204" pitchFamily="34" charset="0"/>
              </a:rPr>
              <a:t>Yongjie Yang</a:t>
            </a:r>
          </a:p>
          <a:p>
            <a:r>
              <a:rPr lang="en-US" b="1" u="sng" dirty="0">
                <a:solidFill>
                  <a:schemeClr val="tx2">
                    <a:lumMod val="50000"/>
                    <a:lumOff val="50000"/>
                  </a:schemeClr>
                </a:solidFill>
                <a:latin typeface="Calibri" panose="020F0502020204030204" pitchFamily="34" charset="0"/>
                <a:ea typeface="Calibri" panose="020F0502020204030204" pitchFamily="34" charset="0"/>
                <a:cs typeface="Calibri" panose="020F0502020204030204" pitchFamily="34" charset="0"/>
              </a:rPr>
              <a:t>yoy28@pitt.edu</a:t>
            </a:r>
          </a:p>
        </p:txBody>
      </p:sp>
    </p:spTree>
    <p:extLst>
      <p:ext uri="{BB962C8B-B14F-4D97-AF65-F5344CB8AC3E}">
        <p14:creationId xmlns:p14="http://schemas.microsoft.com/office/powerpoint/2010/main" val="967356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7772C1-E620-2577-AE9F-650F2389C62B}"/>
              </a:ext>
            </a:extLst>
          </p:cNvPr>
          <p:cNvSpPr txBox="1"/>
          <p:nvPr/>
        </p:nvSpPr>
        <p:spPr>
          <a:xfrm>
            <a:off x="2847719" y="312486"/>
            <a:ext cx="6752109" cy="584775"/>
          </a:xfrm>
          <a:prstGeom prst="rect">
            <a:avLst/>
          </a:prstGeom>
          <a:noFill/>
        </p:spPr>
        <p:txBody>
          <a:bodyPr wrap="square" rtlCol="0">
            <a:spAutoFit/>
          </a:bodyPr>
          <a:lstStyle/>
          <a:p>
            <a:pPr algn="ctr"/>
            <a:r>
              <a:rPr lang="en-US" altLang="zh-CN" sz="3200" b="1" dirty="0">
                <a:latin typeface="Arial" panose="020B0604020202020204" pitchFamily="34" charset="0"/>
                <a:ea typeface="Calibri" panose="020F0502020204030204" pitchFamily="34" charset="0"/>
                <a:cs typeface="Arial" panose="020B0604020202020204" pitchFamily="34" charset="0"/>
              </a:rPr>
              <a:t>Overview of Existing Solutions</a:t>
            </a:r>
          </a:p>
        </p:txBody>
      </p:sp>
      <p:pic>
        <p:nvPicPr>
          <p:cNvPr id="40" name="Picture 39">
            <a:extLst>
              <a:ext uri="{FF2B5EF4-FFF2-40B4-BE49-F238E27FC236}">
                <a16:creationId xmlns:a16="http://schemas.microsoft.com/office/drawing/2014/main" id="{6043F4A2-E85F-9D62-DB20-44D334F8A00C}"/>
              </a:ext>
            </a:extLst>
          </p:cNvPr>
          <p:cNvPicPr>
            <a:picLocks noChangeAspect="1"/>
          </p:cNvPicPr>
          <p:nvPr/>
        </p:nvPicPr>
        <p:blipFill>
          <a:blip r:embed="rId4"/>
          <a:stretch>
            <a:fillRect/>
          </a:stretch>
        </p:blipFill>
        <p:spPr>
          <a:xfrm>
            <a:off x="9270650" y="1213784"/>
            <a:ext cx="1859204" cy="2482978"/>
          </a:xfrm>
          <a:prstGeom prst="rect">
            <a:avLst/>
          </a:prstGeom>
        </p:spPr>
      </p:pic>
      <p:sp>
        <p:nvSpPr>
          <p:cNvPr id="4" name="Slide Number Placeholder 3">
            <a:extLst>
              <a:ext uri="{FF2B5EF4-FFF2-40B4-BE49-F238E27FC236}">
                <a16:creationId xmlns:a16="http://schemas.microsoft.com/office/drawing/2014/main" id="{74373F2F-C4F7-E049-A60B-A70758FEA1CE}"/>
              </a:ext>
            </a:extLst>
          </p:cNvPr>
          <p:cNvSpPr>
            <a:spLocks noGrp="1"/>
          </p:cNvSpPr>
          <p:nvPr>
            <p:ph type="sldNum" sz="quarter" idx="12"/>
          </p:nvPr>
        </p:nvSpPr>
        <p:spPr/>
        <p:txBody>
          <a:bodyPr/>
          <a:lstStyle/>
          <a:p>
            <a:r>
              <a:rPr lang="en-US" dirty="0"/>
              <a:t>3</a:t>
            </a:r>
          </a:p>
        </p:txBody>
      </p:sp>
      <p:pic>
        <p:nvPicPr>
          <p:cNvPr id="10" name="Picture 9">
            <a:extLst>
              <a:ext uri="{FF2B5EF4-FFF2-40B4-BE49-F238E27FC236}">
                <a16:creationId xmlns:a16="http://schemas.microsoft.com/office/drawing/2014/main" id="{07E4AD0B-6A9D-8054-BD1D-C449CC691FE5}"/>
              </a:ext>
            </a:extLst>
          </p:cNvPr>
          <p:cNvPicPr>
            <a:picLocks noChangeAspect="1"/>
          </p:cNvPicPr>
          <p:nvPr/>
        </p:nvPicPr>
        <p:blipFill>
          <a:blip r:embed="rId5"/>
          <a:stretch>
            <a:fillRect/>
          </a:stretch>
        </p:blipFill>
        <p:spPr>
          <a:xfrm>
            <a:off x="786320" y="1679785"/>
            <a:ext cx="4658525" cy="1990797"/>
          </a:xfrm>
          <a:prstGeom prst="rect">
            <a:avLst/>
          </a:prstGeom>
        </p:spPr>
      </p:pic>
      <p:sp>
        <p:nvSpPr>
          <p:cNvPr id="11" name="TextBox 10">
            <a:extLst>
              <a:ext uri="{FF2B5EF4-FFF2-40B4-BE49-F238E27FC236}">
                <a16:creationId xmlns:a16="http://schemas.microsoft.com/office/drawing/2014/main" id="{6BDADF01-CA29-9EA4-0FC1-360FC8C4B6DD}"/>
              </a:ext>
            </a:extLst>
          </p:cNvPr>
          <p:cNvSpPr txBox="1"/>
          <p:nvPr/>
        </p:nvSpPr>
        <p:spPr>
          <a:xfrm>
            <a:off x="1961155" y="3696762"/>
            <a:ext cx="230885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[Weng et al. CHI ‘21]</a:t>
            </a:r>
          </a:p>
        </p:txBody>
      </p:sp>
      <p:sp>
        <p:nvSpPr>
          <p:cNvPr id="12" name="TextBox 11">
            <a:extLst>
              <a:ext uri="{FF2B5EF4-FFF2-40B4-BE49-F238E27FC236}">
                <a16:creationId xmlns:a16="http://schemas.microsoft.com/office/drawing/2014/main" id="{18DFFB51-9364-EA5A-F99A-09550ED008D6}"/>
              </a:ext>
            </a:extLst>
          </p:cNvPr>
          <p:cNvSpPr txBox="1"/>
          <p:nvPr/>
        </p:nvSpPr>
        <p:spPr>
          <a:xfrm>
            <a:off x="2154448" y="1248898"/>
            <a:ext cx="1680599" cy="400110"/>
          </a:xfrm>
          <a:prstGeom prst="rect">
            <a:avLst/>
          </a:prstGeom>
          <a:noFill/>
        </p:spPr>
        <p:txBody>
          <a:bodyPr wrap="square" rtlCol="0">
            <a:spAutoFit/>
          </a:bodyPr>
          <a:lstStyle/>
          <a:p>
            <a:pPr algn="ctr"/>
            <a:r>
              <a:rPr lang="en-US" altLang="zh-CN" sz="2000" b="1" dirty="0" err="1">
                <a:latin typeface="Arial" panose="020B0604020202020204" pitchFamily="34" charset="0"/>
                <a:ea typeface="Calibri" panose="020F0502020204030204" pitchFamily="34" charset="0"/>
                <a:cs typeface="Arial" panose="020B0604020202020204" pitchFamily="34" charset="0"/>
              </a:rPr>
              <a:t>FaceSight</a:t>
            </a:r>
            <a:endParaRPr lang="en-US" altLang="zh-CN" sz="2000" b="1" dirty="0">
              <a:latin typeface="Arial" panose="020B0604020202020204" pitchFamily="34" charset="0"/>
              <a:ea typeface="Calibri" panose="020F050202020403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8BF90963-0E4C-7F70-1743-0770CA8B9FDF}"/>
              </a:ext>
            </a:extLst>
          </p:cNvPr>
          <p:cNvSpPr/>
          <p:nvPr/>
        </p:nvSpPr>
        <p:spPr>
          <a:xfrm>
            <a:off x="1336505" y="4173077"/>
            <a:ext cx="3558151" cy="693301"/>
          </a:xfrm>
          <a:prstGeom prst="roundRect">
            <a:avLst/>
          </a:prstGeom>
          <a:solidFill>
            <a:schemeClr val="tx2">
              <a:lumMod val="25000"/>
              <a:lumOff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ea typeface="Calibri" panose="020F0502020204030204" pitchFamily="34" charset="0"/>
                <a:cs typeface="Arial" panose="020B0604020202020204" pitchFamily="34" charset="0"/>
              </a:rPr>
              <a:t>Vision-based Solution</a:t>
            </a:r>
          </a:p>
        </p:txBody>
      </p:sp>
      <p:pic>
        <p:nvPicPr>
          <p:cNvPr id="19" name="Picture 18">
            <a:extLst>
              <a:ext uri="{FF2B5EF4-FFF2-40B4-BE49-F238E27FC236}">
                <a16:creationId xmlns:a16="http://schemas.microsoft.com/office/drawing/2014/main" id="{4D892D9F-F49A-F0B6-9591-5BD4DEE76309}"/>
              </a:ext>
            </a:extLst>
          </p:cNvPr>
          <p:cNvPicPr>
            <a:picLocks noChangeAspect="1"/>
          </p:cNvPicPr>
          <p:nvPr/>
        </p:nvPicPr>
        <p:blipFill>
          <a:blip r:embed="rId6"/>
          <a:stretch>
            <a:fillRect/>
          </a:stretch>
        </p:blipFill>
        <p:spPr>
          <a:xfrm>
            <a:off x="9704897" y="1141301"/>
            <a:ext cx="1035516" cy="558829"/>
          </a:xfrm>
          <a:prstGeom prst="rect">
            <a:avLst/>
          </a:prstGeom>
        </p:spPr>
      </p:pic>
      <p:sp>
        <p:nvSpPr>
          <p:cNvPr id="27" name="TextBox 26">
            <a:extLst>
              <a:ext uri="{FF2B5EF4-FFF2-40B4-BE49-F238E27FC236}">
                <a16:creationId xmlns:a16="http://schemas.microsoft.com/office/drawing/2014/main" id="{2B56C430-714B-92CB-EB6C-0A83E57CCA4D}"/>
              </a:ext>
            </a:extLst>
          </p:cNvPr>
          <p:cNvSpPr txBox="1"/>
          <p:nvPr/>
        </p:nvSpPr>
        <p:spPr>
          <a:xfrm>
            <a:off x="6723376" y="1275078"/>
            <a:ext cx="1833844" cy="400110"/>
          </a:xfrm>
          <a:prstGeom prst="rect">
            <a:avLst/>
          </a:prstGeom>
          <a:noFill/>
        </p:spPr>
        <p:txBody>
          <a:bodyPr wrap="square" rtlCol="0">
            <a:spAutoFit/>
          </a:bodyPr>
          <a:lstStyle/>
          <a:p>
            <a:pPr algn="ctr"/>
            <a:r>
              <a:rPr lang="en-US" altLang="zh-CN" sz="2000" b="1" dirty="0" err="1">
                <a:latin typeface="Arial" panose="020B0604020202020204" pitchFamily="34" charset="0"/>
                <a:ea typeface="Calibri" panose="020F0502020204030204" pitchFamily="34" charset="0"/>
                <a:cs typeface="Arial" panose="020B0604020202020204" pitchFamily="34" charset="0"/>
              </a:rPr>
              <a:t>FaceGuard</a:t>
            </a:r>
            <a:endParaRPr lang="en-US" altLang="zh-CN" sz="2000" b="1" dirty="0">
              <a:latin typeface="Arial" panose="020B0604020202020204" pitchFamily="34" charset="0"/>
              <a:ea typeface="Calibri" panose="020F050202020403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7FE36290-B5BE-B319-4E47-75A4DD9692BC}"/>
              </a:ext>
            </a:extLst>
          </p:cNvPr>
          <p:cNvSpPr txBox="1"/>
          <p:nvPr/>
        </p:nvSpPr>
        <p:spPr>
          <a:xfrm>
            <a:off x="6224283" y="3696355"/>
            <a:ext cx="269336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[Michelin et al. Frontiers‘21]</a:t>
            </a:r>
          </a:p>
        </p:txBody>
      </p:sp>
      <p:pic>
        <p:nvPicPr>
          <p:cNvPr id="32" name="Picture 31">
            <a:extLst>
              <a:ext uri="{FF2B5EF4-FFF2-40B4-BE49-F238E27FC236}">
                <a16:creationId xmlns:a16="http://schemas.microsoft.com/office/drawing/2014/main" id="{D5599F98-2A15-A97E-47C0-1D0726E6EBE7}"/>
              </a:ext>
            </a:extLst>
          </p:cNvPr>
          <p:cNvPicPr>
            <a:picLocks noChangeAspect="1"/>
          </p:cNvPicPr>
          <p:nvPr/>
        </p:nvPicPr>
        <p:blipFill>
          <a:blip r:embed="rId6"/>
          <a:stretch>
            <a:fillRect/>
          </a:stretch>
        </p:blipFill>
        <p:spPr>
          <a:xfrm>
            <a:off x="5682780" y="2815223"/>
            <a:ext cx="337114" cy="239243"/>
          </a:xfrm>
          <a:prstGeom prst="rect">
            <a:avLst/>
          </a:prstGeom>
        </p:spPr>
      </p:pic>
      <p:pic>
        <p:nvPicPr>
          <p:cNvPr id="33" name="Picture 32">
            <a:extLst>
              <a:ext uri="{FF2B5EF4-FFF2-40B4-BE49-F238E27FC236}">
                <a16:creationId xmlns:a16="http://schemas.microsoft.com/office/drawing/2014/main" id="{C7858AF4-D086-8C4F-BCAE-6F52F55A5C33}"/>
              </a:ext>
            </a:extLst>
          </p:cNvPr>
          <p:cNvPicPr>
            <a:picLocks noChangeAspect="1"/>
          </p:cNvPicPr>
          <p:nvPr/>
        </p:nvPicPr>
        <p:blipFill>
          <a:blip r:embed="rId6"/>
          <a:stretch>
            <a:fillRect/>
          </a:stretch>
        </p:blipFill>
        <p:spPr>
          <a:xfrm>
            <a:off x="7205428" y="1885211"/>
            <a:ext cx="299601" cy="212621"/>
          </a:xfrm>
          <a:prstGeom prst="rect">
            <a:avLst/>
          </a:prstGeom>
        </p:spPr>
      </p:pic>
      <p:sp>
        <p:nvSpPr>
          <p:cNvPr id="43" name="TextBox 42">
            <a:extLst>
              <a:ext uri="{FF2B5EF4-FFF2-40B4-BE49-F238E27FC236}">
                <a16:creationId xmlns:a16="http://schemas.microsoft.com/office/drawing/2014/main" id="{ECFFC39D-B1C2-F969-FA5D-8DE1E45EF7DF}"/>
              </a:ext>
            </a:extLst>
          </p:cNvPr>
          <p:cNvSpPr txBox="1"/>
          <p:nvPr/>
        </p:nvSpPr>
        <p:spPr>
          <a:xfrm>
            <a:off x="9339143" y="3693877"/>
            <a:ext cx="190789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Liu</a:t>
            </a:r>
            <a:r>
              <a:rPr lang="en-US" sz="1600" dirty="0">
                <a:latin typeface="Arial" panose="020B0604020202020204" pitchFamily="34" charset="0"/>
                <a:cs typeface="Arial" panose="020B0604020202020204" pitchFamily="34" charset="0"/>
              </a:rPr>
              <a:t> et al. I</a:t>
            </a:r>
            <a:r>
              <a:rPr lang="en-US" altLang="zh-CN" sz="1600" dirty="0">
                <a:latin typeface="Arial" panose="020B0604020202020204" pitchFamily="34" charset="0"/>
                <a:cs typeface="Arial" panose="020B0604020202020204" pitchFamily="34" charset="0"/>
              </a:rPr>
              <a:t>oTDI</a:t>
            </a:r>
            <a:r>
              <a:rPr lang="en-US" sz="1600" dirty="0">
                <a:latin typeface="Arial" panose="020B0604020202020204" pitchFamily="34" charset="0"/>
                <a:cs typeface="Arial" panose="020B0604020202020204" pitchFamily="34" charset="0"/>
              </a:rPr>
              <a:t>‘23]</a:t>
            </a:r>
          </a:p>
        </p:txBody>
      </p:sp>
      <p:pic>
        <p:nvPicPr>
          <p:cNvPr id="7" name="Picture 6">
            <a:extLst>
              <a:ext uri="{FF2B5EF4-FFF2-40B4-BE49-F238E27FC236}">
                <a16:creationId xmlns:a16="http://schemas.microsoft.com/office/drawing/2014/main" id="{7F0AA113-668D-146D-6204-5BD05B30AE96}"/>
              </a:ext>
            </a:extLst>
          </p:cNvPr>
          <p:cNvPicPr>
            <a:picLocks noChangeAspect="1"/>
          </p:cNvPicPr>
          <p:nvPr/>
        </p:nvPicPr>
        <p:blipFill>
          <a:blip r:embed="rId7"/>
          <a:stretch>
            <a:fillRect/>
          </a:stretch>
        </p:blipFill>
        <p:spPr>
          <a:xfrm rot="16200000">
            <a:off x="6597714" y="1783393"/>
            <a:ext cx="2097533" cy="1833844"/>
          </a:xfrm>
          <a:prstGeom prst="rect">
            <a:avLst/>
          </a:prstGeom>
        </p:spPr>
      </p:pic>
      <p:sp>
        <p:nvSpPr>
          <p:cNvPr id="36" name="Rectangle: Rounded Corners 35">
            <a:extLst>
              <a:ext uri="{FF2B5EF4-FFF2-40B4-BE49-F238E27FC236}">
                <a16:creationId xmlns:a16="http://schemas.microsoft.com/office/drawing/2014/main" id="{21F70BFB-1A6E-8DCA-0996-D4F93F4230BE}"/>
              </a:ext>
            </a:extLst>
          </p:cNvPr>
          <p:cNvSpPr/>
          <p:nvPr/>
        </p:nvSpPr>
        <p:spPr>
          <a:xfrm>
            <a:off x="6424764" y="4167942"/>
            <a:ext cx="4985769" cy="703569"/>
          </a:xfrm>
          <a:prstGeom prst="roundRect">
            <a:avLst/>
          </a:prstGeom>
          <a:solidFill>
            <a:schemeClr val="tx2">
              <a:lumMod val="25000"/>
              <a:lumOff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ea typeface="Calibri" panose="020F0502020204030204" pitchFamily="34" charset="0"/>
                <a:cs typeface="Arial" panose="020B0604020202020204" pitchFamily="34" charset="0"/>
              </a:rPr>
              <a:t>IMU-and Vibration- Solutions</a:t>
            </a:r>
          </a:p>
        </p:txBody>
      </p:sp>
      <p:sp>
        <p:nvSpPr>
          <p:cNvPr id="44" name="TextBox 43">
            <a:extLst>
              <a:ext uri="{FF2B5EF4-FFF2-40B4-BE49-F238E27FC236}">
                <a16:creationId xmlns:a16="http://schemas.microsoft.com/office/drawing/2014/main" id="{326107CE-EFD9-02DB-9EC0-49D04CFA10A9}"/>
              </a:ext>
            </a:extLst>
          </p:cNvPr>
          <p:cNvSpPr txBox="1"/>
          <p:nvPr/>
        </p:nvSpPr>
        <p:spPr>
          <a:xfrm>
            <a:off x="9305733" y="1245095"/>
            <a:ext cx="1833844" cy="400110"/>
          </a:xfrm>
          <a:prstGeom prst="rect">
            <a:avLst/>
          </a:prstGeom>
          <a:noFill/>
        </p:spPr>
        <p:txBody>
          <a:bodyPr wrap="square" rtlCol="0">
            <a:spAutoFit/>
          </a:bodyPr>
          <a:lstStyle/>
          <a:p>
            <a:pPr algn="ctr"/>
            <a:r>
              <a:rPr lang="en-US" altLang="zh-CN" sz="2000" b="1" dirty="0" err="1">
                <a:latin typeface="Arial" panose="020B0604020202020204" pitchFamily="34" charset="0"/>
                <a:ea typeface="Calibri" panose="020F0502020204030204" pitchFamily="34" charset="0"/>
                <a:cs typeface="Arial" panose="020B0604020202020204" pitchFamily="34" charset="0"/>
              </a:rPr>
              <a:t>FaceTouch</a:t>
            </a:r>
            <a:endParaRPr lang="en-US" altLang="zh-CN" sz="2000" b="1" dirty="0">
              <a:latin typeface="Arial" panose="020B0604020202020204" pitchFamily="34" charset="0"/>
              <a:ea typeface="Calibri" panose="020F050202020403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22394A80-0F72-7EF5-5E48-DAE867C63302}"/>
              </a:ext>
            </a:extLst>
          </p:cNvPr>
          <p:cNvSpPr txBox="1"/>
          <p:nvPr/>
        </p:nvSpPr>
        <p:spPr>
          <a:xfrm>
            <a:off x="838200" y="5175771"/>
            <a:ext cx="4658525" cy="1477328"/>
          </a:xfrm>
          <a:prstGeom prst="rect">
            <a:avLst/>
          </a:prstGeom>
          <a:noFill/>
        </p:spPr>
        <p:txBody>
          <a:bodyPr wrap="square" rtlCol="0">
            <a:spAutoFit/>
          </a:bodyPr>
          <a:lstStyle/>
          <a:p>
            <a:pPr marL="800100" lvl="1" indent="-342900" algn="l">
              <a:buFont typeface="Wingdings" panose="05000000000000000000" pitchFamily="2" charset="2"/>
              <a:buChar char="Ø"/>
            </a:pPr>
            <a:r>
              <a:rPr lang="en-US" b="1" dirty="0">
                <a:latin typeface="Arial" panose="020B0604020202020204" pitchFamily="34" charset="0"/>
                <a:ea typeface="Calibri" panose="020F0502020204030204" pitchFamily="34" charset="0"/>
                <a:cs typeface="Arial" panose="020B0604020202020204" pitchFamily="34" charset="0"/>
              </a:rPr>
              <a:t>High computational demand.</a:t>
            </a:r>
          </a:p>
          <a:p>
            <a:pPr marL="800100" lvl="1" indent="-342900" algn="l">
              <a:buFont typeface="Wingdings" panose="05000000000000000000" pitchFamily="2" charset="2"/>
              <a:buChar char="Ø"/>
            </a:pPr>
            <a:r>
              <a:rPr lang="en-US" b="1" dirty="0">
                <a:latin typeface="Arial" panose="020B0604020202020204" pitchFamily="34" charset="0"/>
                <a:ea typeface="Calibri" panose="020F0502020204030204" pitchFamily="34" charset="0"/>
                <a:cs typeface="Arial" panose="020B0604020202020204" pitchFamily="34" charset="0"/>
              </a:rPr>
              <a:t>Poor performance in low light.</a:t>
            </a:r>
          </a:p>
          <a:p>
            <a:pPr marL="800100" lvl="1" indent="-342900" algn="l">
              <a:buFont typeface="Wingdings" panose="05000000000000000000" pitchFamily="2" charset="2"/>
              <a:buChar char="Ø"/>
            </a:pPr>
            <a:r>
              <a:rPr lang="en-US" b="1" dirty="0">
                <a:latin typeface="Arial" panose="020B0604020202020204" pitchFamily="34" charset="0"/>
                <a:ea typeface="Calibri" panose="020F0502020204030204" pitchFamily="34" charset="0"/>
                <a:cs typeface="Arial" panose="020B0604020202020204" pitchFamily="34" charset="0"/>
              </a:rPr>
              <a:t>Occlusion issues.</a:t>
            </a:r>
          </a:p>
          <a:p>
            <a:pPr marL="800100" lvl="1" indent="-342900" algn="l">
              <a:buFont typeface="Wingdings" panose="05000000000000000000" pitchFamily="2" charset="2"/>
              <a:buChar char="Ø"/>
            </a:pPr>
            <a:r>
              <a:rPr lang="en-US" b="1" dirty="0">
                <a:latin typeface="Arial" panose="020B0604020202020204" pitchFamily="34" charset="0"/>
                <a:ea typeface="Calibri" panose="020F0502020204030204" pitchFamily="34" charset="0"/>
                <a:cs typeface="Arial" panose="020B0604020202020204" pitchFamily="34" charset="0"/>
              </a:rPr>
              <a:t>Privacy concerns.</a:t>
            </a:r>
          </a:p>
          <a:p>
            <a:pPr marL="800100" lvl="1" indent="-342900" algn="l">
              <a:buFont typeface="Wingdings" panose="05000000000000000000" pitchFamily="2" charset="2"/>
              <a:buChar char="Ø"/>
            </a:pPr>
            <a:endParaRPr lang="en-US" b="1" dirty="0">
              <a:latin typeface="Arial" panose="020B060402020202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D30A5977-B18A-2F03-46C5-DB346FCD8C7E}"/>
              </a:ext>
            </a:extLst>
          </p:cNvPr>
          <p:cNvSpPr txBox="1"/>
          <p:nvPr/>
        </p:nvSpPr>
        <p:spPr>
          <a:xfrm>
            <a:off x="6597771" y="5182551"/>
            <a:ext cx="5133679" cy="923330"/>
          </a:xfrm>
          <a:prstGeom prst="rect">
            <a:avLst/>
          </a:prstGeom>
          <a:noFill/>
        </p:spPr>
        <p:txBody>
          <a:bodyPr wrap="square" rtlCol="0">
            <a:spAutoFit/>
          </a:bodyPr>
          <a:lstStyle/>
          <a:p>
            <a:pPr marL="800100" lvl="1" indent="-342900">
              <a:buFont typeface="Wingdings" panose="05000000000000000000" pitchFamily="2" charset="2"/>
              <a:buChar char="Ø"/>
            </a:pPr>
            <a:r>
              <a:rPr lang="en-US" b="1" dirty="0">
                <a:latin typeface="Arial" panose="020B0604020202020204" pitchFamily="34" charset="0"/>
                <a:ea typeface="Calibri" panose="020F0502020204030204" pitchFamily="34" charset="0"/>
                <a:cs typeface="Arial" panose="020B0604020202020204" pitchFamily="34" charset="0"/>
              </a:rPr>
              <a:t>Low sampling rates.</a:t>
            </a:r>
          </a:p>
          <a:p>
            <a:pPr marL="800100" lvl="1" indent="-342900">
              <a:buFont typeface="Wingdings" panose="05000000000000000000" pitchFamily="2" charset="2"/>
              <a:buChar char="Ø"/>
            </a:pPr>
            <a:r>
              <a:rPr lang="en-US" b="1" dirty="0">
                <a:latin typeface="Arial" panose="020B0604020202020204" pitchFamily="34" charset="0"/>
                <a:ea typeface="Calibri" panose="020F0502020204030204" pitchFamily="34" charset="0"/>
                <a:cs typeface="Arial" panose="020B0604020202020204" pitchFamily="34" charset="0"/>
              </a:rPr>
              <a:t>Low accuracy and precision in tracking complex gestures.</a:t>
            </a:r>
          </a:p>
        </p:txBody>
      </p:sp>
      <p:pic>
        <p:nvPicPr>
          <p:cNvPr id="6" name="Graphic 5">
            <a:extLst>
              <a:ext uri="{FF2B5EF4-FFF2-40B4-BE49-F238E27FC236}">
                <a16:creationId xmlns:a16="http://schemas.microsoft.com/office/drawing/2014/main" id="{39FF79A8-6342-F821-F95C-EAB5DBDC57F0}"/>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47421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3"/>
                                        </p:tgtEl>
                                        <p:attrNameLst>
                                          <p:attrName>style.visibility</p:attrName>
                                        </p:attrNameLst>
                                      </p:cBhvr>
                                      <p:to>
                                        <p:strVal val="visible"/>
                                      </p:to>
                                    </p:set>
                                    <p:anim calcmode="lin" valueType="num">
                                      <p:cBhvr additive="base">
                                        <p:cTn id="56" dur="500" fill="hold"/>
                                        <p:tgtEl>
                                          <p:spTgt spid="3"/>
                                        </p:tgtEl>
                                        <p:attrNameLst>
                                          <p:attrName>ppt_x</p:attrName>
                                        </p:attrNameLst>
                                      </p:cBhvr>
                                      <p:tavLst>
                                        <p:tav tm="0">
                                          <p:val>
                                            <p:strVal val="#ppt_x"/>
                                          </p:val>
                                        </p:tav>
                                        <p:tav tm="100000">
                                          <p:val>
                                            <p:strVal val="#ppt_x"/>
                                          </p:val>
                                        </p:tav>
                                      </p:tavLst>
                                    </p:anim>
                                    <p:anim calcmode="lin" valueType="num">
                                      <p:cBhvr additive="base">
                                        <p:cTn id="5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27" grpId="0"/>
      <p:bldP spid="28" grpId="0"/>
      <p:bldP spid="43" grpId="0"/>
      <p:bldP spid="36" grpId="0" animBg="1"/>
      <p:bldP spid="44" grpId="0"/>
      <p:bldP spid="18"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5A800-A7E6-49BA-0579-460D32C9D376}"/>
              </a:ext>
            </a:extLst>
          </p:cNvPr>
          <p:cNvSpPr txBox="1"/>
          <p:nvPr/>
        </p:nvSpPr>
        <p:spPr>
          <a:xfrm>
            <a:off x="455332" y="1065938"/>
            <a:ext cx="5428878" cy="584775"/>
          </a:xfrm>
          <a:prstGeom prst="rect">
            <a:avLst/>
          </a:prstGeom>
          <a:noFill/>
        </p:spPr>
        <p:txBody>
          <a:bodyPr wrap="square" rtlCol="0">
            <a:spAutoFit/>
          </a:bodyPr>
          <a:lstStyle/>
          <a:p>
            <a:pPr algn="ctr"/>
            <a:r>
              <a:rPr lang="en-US" altLang="zh-CN" sz="3200" b="1" dirty="0" err="1">
                <a:latin typeface="Arial" panose="020B0604020202020204" pitchFamily="34" charset="0"/>
                <a:ea typeface="Calibri" panose="020F0502020204030204" pitchFamily="34" charset="0"/>
                <a:cs typeface="Arial" panose="020B0604020202020204" pitchFamily="34" charset="0"/>
              </a:rPr>
              <a:t>Earable</a:t>
            </a:r>
            <a:r>
              <a:rPr lang="en-US" altLang="zh-CN" sz="3200" b="1" dirty="0">
                <a:latin typeface="Arial" panose="020B0604020202020204" pitchFamily="34" charset="0"/>
                <a:ea typeface="Calibri" panose="020F0502020204030204" pitchFamily="34" charset="0"/>
                <a:cs typeface="Arial" panose="020B0604020202020204" pitchFamily="34" charset="0"/>
              </a:rPr>
              <a:t>-based Solutions</a:t>
            </a:r>
          </a:p>
        </p:txBody>
      </p:sp>
      <p:pic>
        <p:nvPicPr>
          <p:cNvPr id="11" name="Picture 10">
            <a:extLst>
              <a:ext uri="{FF2B5EF4-FFF2-40B4-BE49-F238E27FC236}">
                <a16:creationId xmlns:a16="http://schemas.microsoft.com/office/drawing/2014/main" id="{CAB47A5E-4FC6-70BC-3DF1-5BC15DA13CAE}"/>
              </a:ext>
            </a:extLst>
          </p:cNvPr>
          <p:cNvPicPr>
            <a:picLocks noChangeAspect="1"/>
          </p:cNvPicPr>
          <p:nvPr/>
        </p:nvPicPr>
        <p:blipFill>
          <a:blip r:embed="rId4"/>
          <a:stretch>
            <a:fillRect/>
          </a:stretch>
        </p:blipFill>
        <p:spPr>
          <a:xfrm>
            <a:off x="0" y="2438400"/>
            <a:ext cx="3520648" cy="2747929"/>
          </a:xfrm>
          <a:prstGeom prst="rect">
            <a:avLst/>
          </a:prstGeom>
        </p:spPr>
      </p:pic>
      <p:pic>
        <p:nvPicPr>
          <p:cNvPr id="13" name="Picture 12">
            <a:extLst>
              <a:ext uri="{FF2B5EF4-FFF2-40B4-BE49-F238E27FC236}">
                <a16:creationId xmlns:a16="http://schemas.microsoft.com/office/drawing/2014/main" id="{06955499-EB6D-000B-18CD-F05E51FC3818}"/>
              </a:ext>
            </a:extLst>
          </p:cNvPr>
          <p:cNvPicPr>
            <a:picLocks noChangeAspect="1"/>
          </p:cNvPicPr>
          <p:nvPr/>
        </p:nvPicPr>
        <p:blipFill>
          <a:blip r:embed="rId5"/>
          <a:stretch>
            <a:fillRect/>
          </a:stretch>
        </p:blipFill>
        <p:spPr>
          <a:xfrm>
            <a:off x="3747567" y="2525485"/>
            <a:ext cx="2398281" cy="2879568"/>
          </a:xfrm>
          <a:prstGeom prst="rect">
            <a:avLst/>
          </a:prstGeom>
        </p:spPr>
      </p:pic>
      <p:sp>
        <p:nvSpPr>
          <p:cNvPr id="18" name="Oval 17">
            <a:extLst>
              <a:ext uri="{FF2B5EF4-FFF2-40B4-BE49-F238E27FC236}">
                <a16:creationId xmlns:a16="http://schemas.microsoft.com/office/drawing/2014/main" id="{451EC6B9-3CD1-2527-ECBF-4F07AFBDC6E2}"/>
              </a:ext>
            </a:extLst>
          </p:cNvPr>
          <p:cNvSpPr/>
          <p:nvPr/>
        </p:nvSpPr>
        <p:spPr>
          <a:xfrm>
            <a:off x="5173810" y="3301086"/>
            <a:ext cx="525248" cy="517744"/>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07F8F88-F336-C2F1-17C1-EBA068337081}"/>
              </a:ext>
            </a:extLst>
          </p:cNvPr>
          <p:cNvSpPr/>
          <p:nvPr/>
        </p:nvSpPr>
        <p:spPr>
          <a:xfrm>
            <a:off x="1760324" y="3429000"/>
            <a:ext cx="488747" cy="50081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3">
            <a:extLst>
              <a:ext uri="{FF2B5EF4-FFF2-40B4-BE49-F238E27FC236}">
                <a16:creationId xmlns:a16="http://schemas.microsoft.com/office/drawing/2014/main" id="{290945F1-5661-8672-AAF6-8F4F9668509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4</a:t>
            </a:r>
          </a:p>
        </p:txBody>
      </p:sp>
      <p:pic>
        <p:nvPicPr>
          <p:cNvPr id="3" name="Picture 2">
            <a:extLst>
              <a:ext uri="{FF2B5EF4-FFF2-40B4-BE49-F238E27FC236}">
                <a16:creationId xmlns:a16="http://schemas.microsoft.com/office/drawing/2014/main" id="{C7F56BFF-C4CC-ED8C-86FE-9F20B76CA666}"/>
              </a:ext>
            </a:extLst>
          </p:cNvPr>
          <p:cNvPicPr>
            <a:picLocks noChangeAspect="1"/>
          </p:cNvPicPr>
          <p:nvPr/>
        </p:nvPicPr>
        <p:blipFill>
          <a:blip r:embed="rId6"/>
          <a:stretch>
            <a:fillRect/>
          </a:stretch>
        </p:blipFill>
        <p:spPr>
          <a:xfrm>
            <a:off x="6096000" y="3705239"/>
            <a:ext cx="2841001" cy="2466961"/>
          </a:xfrm>
          <a:prstGeom prst="rect">
            <a:avLst/>
          </a:prstGeom>
        </p:spPr>
      </p:pic>
      <p:sp>
        <p:nvSpPr>
          <p:cNvPr id="6" name="TextBox 5">
            <a:extLst>
              <a:ext uri="{FF2B5EF4-FFF2-40B4-BE49-F238E27FC236}">
                <a16:creationId xmlns:a16="http://schemas.microsoft.com/office/drawing/2014/main" id="{3D658104-5ADE-C711-5B89-7EEDF8DB10C6}"/>
              </a:ext>
            </a:extLst>
          </p:cNvPr>
          <p:cNvSpPr txBox="1"/>
          <p:nvPr/>
        </p:nvSpPr>
        <p:spPr>
          <a:xfrm>
            <a:off x="6282027" y="6172200"/>
            <a:ext cx="246894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[Metzger et al. ISWC ‘04]</a:t>
            </a:r>
          </a:p>
        </p:txBody>
      </p:sp>
      <p:pic>
        <p:nvPicPr>
          <p:cNvPr id="7" name="Picture 6">
            <a:extLst>
              <a:ext uri="{FF2B5EF4-FFF2-40B4-BE49-F238E27FC236}">
                <a16:creationId xmlns:a16="http://schemas.microsoft.com/office/drawing/2014/main" id="{95EF0D79-451A-6F3C-F9C1-E3EEDF131598}"/>
              </a:ext>
            </a:extLst>
          </p:cNvPr>
          <p:cNvPicPr>
            <a:picLocks noChangeAspect="1"/>
          </p:cNvPicPr>
          <p:nvPr/>
        </p:nvPicPr>
        <p:blipFill>
          <a:blip r:embed="rId7"/>
          <a:stretch>
            <a:fillRect/>
          </a:stretch>
        </p:blipFill>
        <p:spPr>
          <a:xfrm>
            <a:off x="9486512" y="352395"/>
            <a:ext cx="2295408" cy="2402965"/>
          </a:xfrm>
          <a:prstGeom prst="rect">
            <a:avLst/>
          </a:prstGeom>
        </p:spPr>
      </p:pic>
      <p:sp>
        <p:nvSpPr>
          <p:cNvPr id="8" name="TextBox 7">
            <a:extLst>
              <a:ext uri="{FF2B5EF4-FFF2-40B4-BE49-F238E27FC236}">
                <a16:creationId xmlns:a16="http://schemas.microsoft.com/office/drawing/2014/main" id="{FDD2F144-BDA5-B891-4707-09CFDCBB064C}"/>
              </a:ext>
            </a:extLst>
          </p:cNvPr>
          <p:cNvSpPr txBox="1"/>
          <p:nvPr/>
        </p:nvSpPr>
        <p:spPr>
          <a:xfrm>
            <a:off x="8937001" y="2707644"/>
            <a:ext cx="304551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a:t>
            </a:r>
            <a:r>
              <a:rPr lang="en-US" altLang="zh-CN" sz="1600" dirty="0" err="1">
                <a:latin typeface="Arial" panose="020B0604020202020204" pitchFamily="34" charset="0"/>
                <a:cs typeface="Arial" panose="020B0604020202020204" pitchFamily="34" charset="0"/>
              </a:rPr>
              <a:t>Kakaraparthi</a:t>
            </a:r>
            <a:r>
              <a:rPr lang="en-US" sz="1600" dirty="0">
                <a:latin typeface="Arial" panose="020B0604020202020204" pitchFamily="34" charset="0"/>
                <a:cs typeface="Arial" panose="020B0604020202020204" pitchFamily="34" charset="0"/>
              </a:rPr>
              <a:t> et al. IMWUT ‘21]</a:t>
            </a:r>
          </a:p>
        </p:txBody>
      </p:sp>
      <p:pic>
        <p:nvPicPr>
          <p:cNvPr id="9" name="Picture 8">
            <a:extLst>
              <a:ext uri="{FF2B5EF4-FFF2-40B4-BE49-F238E27FC236}">
                <a16:creationId xmlns:a16="http://schemas.microsoft.com/office/drawing/2014/main" id="{67E363FD-A008-F5F4-270E-6CC3B9EF0E82}"/>
              </a:ext>
            </a:extLst>
          </p:cNvPr>
          <p:cNvPicPr>
            <a:picLocks noChangeAspect="1"/>
          </p:cNvPicPr>
          <p:nvPr/>
        </p:nvPicPr>
        <p:blipFill>
          <a:blip r:embed="rId8"/>
          <a:stretch>
            <a:fillRect/>
          </a:stretch>
        </p:blipFill>
        <p:spPr>
          <a:xfrm>
            <a:off x="9270649" y="3830909"/>
            <a:ext cx="2615241" cy="2247886"/>
          </a:xfrm>
          <a:prstGeom prst="rect">
            <a:avLst/>
          </a:prstGeom>
        </p:spPr>
      </p:pic>
      <p:sp>
        <p:nvSpPr>
          <p:cNvPr id="10" name="TextBox 9">
            <a:extLst>
              <a:ext uri="{FF2B5EF4-FFF2-40B4-BE49-F238E27FC236}">
                <a16:creationId xmlns:a16="http://schemas.microsoft.com/office/drawing/2014/main" id="{68BB88A4-61E9-7046-C492-6EE4CB0CA9F4}"/>
              </a:ext>
            </a:extLst>
          </p:cNvPr>
          <p:cNvSpPr txBox="1"/>
          <p:nvPr/>
        </p:nvSpPr>
        <p:spPr>
          <a:xfrm>
            <a:off x="9083565" y="6167051"/>
            <a:ext cx="2989408"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Jin and Gao</a:t>
            </a:r>
            <a:r>
              <a:rPr lang="en-US" sz="1600" dirty="0">
                <a:latin typeface="Arial" panose="020B0604020202020204" pitchFamily="34" charset="0"/>
                <a:cs typeface="Arial" panose="020B0604020202020204" pitchFamily="34" charset="0"/>
              </a:rPr>
              <a:t> et al. IMWUT ‘21]</a:t>
            </a:r>
          </a:p>
        </p:txBody>
      </p:sp>
      <p:pic>
        <p:nvPicPr>
          <p:cNvPr id="12" name="Picture 11">
            <a:extLst>
              <a:ext uri="{FF2B5EF4-FFF2-40B4-BE49-F238E27FC236}">
                <a16:creationId xmlns:a16="http://schemas.microsoft.com/office/drawing/2014/main" id="{84E17B68-910D-E12A-F5E2-B64102DE593C}"/>
              </a:ext>
            </a:extLst>
          </p:cNvPr>
          <p:cNvPicPr>
            <a:picLocks noChangeAspect="1"/>
          </p:cNvPicPr>
          <p:nvPr/>
        </p:nvPicPr>
        <p:blipFill>
          <a:blip r:embed="rId9"/>
          <a:stretch>
            <a:fillRect/>
          </a:stretch>
        </p:blipFill>
        <p:spPr>
          <a:xfrm>
            <a:off x="6489823" y="451790"/>
            <a:ext cx="1924880" cy="2255854"/>
          </a:xfrm>
          <a:prstGeom prst="rect">
            <a:avLst/>
          </a:prstGeom>
        </p:spPr>
      </p:pic>
      <p:sp>
        <p:nvSpPr>
          <p:cNvPr id="14" name="TextBox 13">
            <a:extLst>
              <a:ext uri="{FF2B5EF4-FFF2-40B4-BE49-F238E27FC236}">
                <a16:creationId xmlns:a16="http://schemas.microsoft.com/office/drawing/2014/main" id="{C7738F5A-F40B-506A-2E41-D60401684BAE}"/>
              </a:ext>
            </a:extLst>
          </p:cNvPr>
          <p:cNvSpPr txBox="1"/>
          <p:nvPr/>
        </p:nvSpPr>
        <p:spPr>
          <a:xfrm>
            <a:off x="6555222" y="2713685"/>
            <a:ext cx="1794081"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a:t>
            </a:r>
            <a:r>
              <a:rPr lang="en-US" altLang="zh-CN" sz="1600" dirty="0">
                <a:latin typeface="Arial" panose="020B0604020202020204" pitchFamily="34" charset="0"/>
                <a:cs typeface="Arial" panose="020B0604020202020204" pitchFamily="34" charset="0"/>
              </a:rPr>
              <a:t>Xu </a:t>
            </a:r>
            <a:r>
              <a:rPr lang="en-US" sz="1600" dirty="0">
                <a:latin typeface="Arial" panose="020B0604020202020204" pitchFamily="34" charset="0"/>
                <a:cs typeface="Arial" panose="020B0604020202020204" pitchFamily="34" charset="0"/>
              </a:rPr>
              <a:t>et al. CHI ‘20]</a:t>
            </a:r>
          </a:p>
        </p:txBody>
      </p:sp>
      <p:sp>
        <p:nvSpPr>
          <p:cNvPr id="15" name="TextBox 14">
            <a:extLst>
              <a:ext uri="{FF2B5EF4-FFF2-40B4-BE49-F238E27FC236}">
                <a16:creationId xmlns:a16="http://schemas.microsoft.com/office/drawing/2014/main" id="{5918484F-CF19-1CD0-D3A9-A8D0D62F063E}"/>
              </a:ext>
            </a:extLst>
          </p:cNvPr>
          <p:cNvSpPr txBox="1"/>
          <p:nvPr/>
        </p:nvSpPr>
        <p:spPr>
          <a:xfrm>
            <a:off x="6558820" y="3406629"/>
            <a:ext cx="1833844" cy="400110"/>
          </a:xfrm>
          <a:prstGeom prst="rect">
            <a:avLst/>
          </a:prstGeom>
          <a:noFill/>
        </p:spPr>
        <p:txBody>
          <a:bodyPr wrap="square" rtlCol="0">
            <a:spAutoFit/>
          </a:bodyPr>
          <a:lstStyle/>
          <a:p>
            <a:pPr algn="ctr"/>
            <a:r>
              <a:rPr lang="en-US" altLang="zh-CN" sz="2000" b="1" dirty="0" err="1">
                <a:latin typeface="Arial" panose="020B0604020202020204" pitchFamily="34" charset="0"/>
                <a:ea typeface="Calibri" panose="020F0502020204030204" pitchFamily="34" charset="0"/>
                <a:cs typeface="Arial" panose="020B0604020202020204" pitchFamily="34" charset="0"/>
              </a:rPr>
              <a:t>FreeDigiter</a:t>
            </a:r>
            <a:endParaRPr lang="en-US" altLang="zh-CN" sz="2000" b="1" dirty="0">
              <a:latin typeface="Arial" panose="020B0604020202020204" pitchFamily="34" charset="0"/>
              <a:ea typeface="Calibri" panose="020F050202020403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1B106075-82F4-8F88-B495-D3F3740C9E6D}"/>
              </a:ext>
            </a:extLst>
          </p:cNvPr>
          <p:cNvSpPr txBox="1"/>
          <p:nvPr/>
        </p:nvSpPr>
        <p:spPr>
          <a:xfrm>
            <a:off x="9717294" y="30779"/>
            <a:ext cx="1833844" cy="400110"/>
          </a:xfrm>
          <a:prstGeom prst="rect">
            <a:avLst/>
          </a:prstGeom>
          <a:noFill/>
        </p:spPr>
        <p:txBody>
          <a:bodyPr wrap="square" rtlCol="0">
            <a:spAutoFit/>
          </a:bodyPr>
          <a:lstStyle/>
          <a:p>
            <a:pPr algn="ctr"/>
            <a:r>
              <a:rPr lang="en-US" altLang="zh-CN" sz="2000" b="1" dirty="0" err="1">
                <a:latin typeface="Arial" panose="020B0604020202020204" pitchFamily="34" charset="0"/>
                <a:ea typeface="Calibri" panose="020F0502020204030204" pitchFamily="34" charset="0"/>
                <a:cs typeface="Arial" panose="020B0604020202020204" pitchFamily="34" charset="0"/>
              </a:rPr>
              <a:t>FaceSense</a:t>
            </a:r>
            <a:endParaRPr lang="en-US" altLang="zh-CN" sz="2000" b="1" dirty="0">
              <a:latin typeface="Arial" panose="020B0604020202020204" pitchFamily="34" charset="0"/>
              <a:ea typeface="Calibri" panose="020F050202020403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FC8B533E-43AF-FFDB-A4FF-E79ECBC5E52E}"/>
              </a:ext>
            </a:extLst>
          </p:cNvPr>
          <p:cNvSpPr txBox="1"/>
          <p:nvPr/>
        </p:nvSpPr>
        <p:spPr>
          <a:xfrm>
            <a:off x="9717294" y="3418720"/>
            <a:ext cx="1833844" cy="400110"/>
          </a:xfrm>
          <a:prstGeom prst="rect">
            <a:avLst/>
          </a:prstGeom>
          <a:noFill/>
        </p:spPr>
        <p:txBody>
          <a:bodyPr wrap="square" rtlCol="0">
            <a:spAutoFit/>
          </a:bodyPr>
          <a:lstStyle/>
          <a:p>
            <a:pPr algn="ctr"/>
            <a:r>
              <a:rPr lang="en-US" altLang="zh-CN" sz="2000" b="1" dirty="0" err="1">
                <a:latin typeface="Arial" panose="020B0604020202020204" pitchFamily="34" charset="0"/>
                <a:ea typeface="Calibri" panose="020F0502020204030204" pitchFamily="34" charset="0"/>
                <a:cs typeface="Arial" panose="020B0604020202020204" pitchFamily="34" charset="0"/>
              </a:rPr>
              <a:t>SonicASL</a:t>
            </a:r>
            <a:endParaRPr lang="en-US" altLang="zh-CN" sz="2000" b="1" dirty="0">
              <a:latin typeface="Arial" panose="020B0604020202020204" pitchFamily="34" charset="0"/>
              <a:ea typeface="Calibri" panose="020F050202020403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22848CFA-5E81-7705-E584-67DEC1EEEE76}"/>
              </a:ext>
            </a:extLst>
          </p:cNvPr>
          <p:cNvSpPr txBox="1"/>
          <p:nvPr/>
        </p:nvSpPr>
        <p:spPr>
          <a:xfrm>
            <a:off x="6572788" y="25755"/>
            <a:ext cx="1833844" cy="400110"/>
          </a:xfrm>
          <a:prstGeom prst="rect">
            <a:avLst/>
          </a:prstGeom>
          <a:noFill/>
        </p:spPr>
        <p:txBody>
          <a:bodyPr wrap="square" rtlCol="0">
            <a:spAutoFit/>
          </a:bodyPr>
          <a:lstStyle/>
          <a:p>
            <a:pPr algn="ctr"/>
            <a:r>
              <a:rPr lang="en-US" altLang="zh-CN" sz="2000" b="1" dirty="0" err="1">
                <a:latin typeface="Arial" panose="020B0604020202020204" pitchFamily="34" charset="0"/>
                <a:ea typeface="Calibri" panose="020F0502020204030204" pitchFamily="34" charset="0"/>
                <a:cs typeface="Arial" panose="020B0604020202020204" pitchFamily="34" charset="0"/>
              </a:rPr>
              <a:t>EarBuddy</a:t>
            </a:r>
            <a:endParaRPr lang="en-US" altLang="zh-CN" sz="2000" b="1" dirty="0">
              <a:latin typeface="Arial" panose="020B0604020202020204" pitchFamily="34" charset="0"/>
              <a:ea typeface="Calibri" panose="020F050202020403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5948733A-D33B-2531-BB46-C000B5AAF90F}"/>
              </a:ext>
            </a:extLst>
          </p:cNvPr>
          <p:cNvSpPr txBox="1"/>
          <p:nvPr/>
        </p:nvSpPr>
        <p:spPr>
          <a:xfrm>
            <a:off x="7248724" y="1253184"/>
            <a:ext cx="3869230" cy="400110"/>
          </a:xfrm>
          <a:prstGeom prst="rect">
            <a:avLst/>
          </a:prstGeom>
          <a:solidFill>
            <a:schemeClr val="bg1">
              <a:lumMod val="95000"/>
            </a:schemeClr>
          </a:solidFill>
        </p:spPr>
        <p:txBody>
          <a:bodyPr wrap="square">
            <a:spAutoFit/>
          </a:bodyPr>
          <a:lstStyle/>
          <a:p>
            <a:r>
              <a:rPr lang="en-US" sz="2000" b="1" dirty="0">
                <a:latin typeface="Arial" panose="020B0604020202020204" pitchFamily="34" charset="0"/>
                <a:ea typeface="Calibri" panose="020F0502020204030204" pitchFamily="34" charset="0"/>
                <a:cs typeface="Arial" panose="020B0604020202020204" pitchFamily="34" charset="0"/>
              </a:rPr>
              <a:t>Limited Interaction Modalities</a:t>
            </a:r>
          </a:p>
        </p:txBody>
      </p:sp>
      <p:sp>
        <p:nvSpPr>
          <p:cNvPr id="23" name="TextBox 22">
            <a:extLst>
              <a:ext uri="{FF2B5EF4-FFF2-40B4-BE49-F238E27FC236}">
                <a16:creationId xmlns:a16="http://schemas.microsoft.com/office/drawing/2014/main" id="{642B7F74-5FEE-37A5-9D3B-5ED80FB38D7E}"/>
              </a:ext>
            </a:extLst>
          </p:cNvPr>
          <p:cNvSpPr txBox="1"/>
          <p:nvPr/>
        </p:nvSpPr>
        <p:spPr>
          <a:xfrm>
            <a:off x="6145848" y="4710191"/>
            <a:ext cx="5811805" cy="400110"/>
          </a:xfrm>
          <a:prstGeom prst="rect">
            <a:avLst/>
          </a:prstGeom>
          <a:solidFill>
            <a:schemeClr val="bg1">
              <a:lumMod val="95000"/>
            </a:schemeClr>
          </a:solidFill>
        </p:spPr>
        <p:txBody>
          <a:bodyPr wrap="square">
            <a:spAutoFit/>
          </a:bodyPr>
          <a:lstStyle/>
          <a:p>
            <a:r>
              <a:rPr lang="en-US" sz="2000" b="1" dirty="0">
                <a:latin typeface="Arial" panose="020B0604020202020204" pitchFamily="34" charset="0"/>
                <a:ea typeface="Calibri" panose="020F0502020204030204" pitchFamily="34" charset="0"/>
                <a:cs typeface="Arial" panose="020B0604020202020204" pitchFamily="34" charset="0"/>
              </a:rPr>
              <a:t>Requirement of Additional Dedicated Sensors</a:t>
            </a:r>
          </a:p>
        </p:txBody>
      </p:sp>
      <p:pic>
        <p:nvPicPr>
          <p:cNvPr id="21" name="Graphic 20">
            <a:extLst>
              <a:ext uri="{FF2B5EF4-FFF2-40B4-BE49-F238E27FC236}">
                <a16:creationId xmlns:a16="http://schemas.microsoft.com/office/drawing/2014/main" id="{2A0AA7DD-F8C3-7637-1AE0-7AF732911FD1}"/>
              </a:ext>
            </a:extLst>
          </p:cNvPr>
          <p:cNvPicPr>
            <a:picLocks noChangeAspect="1"/>
            <a:extLst>
              <a:ext uri="{51228E76-BA90-4043-B771-695A4F85340A}">
                <alf:liveFeedProps xmlns:alf="http://schemas.microsoft.com/office/drawing/2021/livefeed"/>
              </a:ext>
            </a:extLst>
          </p:cNvPicPr>
          <p:nvPr/>
        </p:nvPicPr>
        <p:blipFill>
          <a:blip r:embed="rId10">
            <a:extLst>
              <a:ext uri="{96DAC541-7B7A-43D3-8B79-37D633B846F1}">
                <asvg:svgBlip xmlns:asvg="http://schemas.microsoft.com/office/drawing/2016/SVG/main" r:embed="rId11"/>
              </a:ext>
            </a:extLst>
          </a:blip>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5865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arn(inVertical)">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barn(inVertical)">
                                      <p:cBhvr>
                                        <p:cTn id="5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4" grpId="0"/>
      <p:bldP spid="15" grpId="0"/>
      <p:bldP spid="16" grpId="0"/>
      <p:bldP spid="17" grpId="0"/>
      <p:bldP spid="20" grpId="0"/>
      <p:bldP spid="22"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2933707-1308-DD2D-DF77-54EE03CE1922}"/>
              </a:ext>
            </a:extLst>
          </p:cNvPr>
          <p:cNvSpPr>
            <a:spLocks noGrp="1"/>
          </p:cNvSpPr>
          <p:nvPr>
            <p:ph type="sldNum" sz="quarter" idx="12"/>
          </p:nvPr>
        </p:nvSpPr>
        <p:spPr/>
        <p:txBody>
          <a:bodyPr/>
          <a:lstStyle/>
          <a:p>
            <a:r>
              <a:rPr lang="en-US" dirty="0"/>
              <a:t>5</a:t>
            </a:r>
          </a:p>
        </p:txBody>
      </p:sp>
      <p:sp>
        <p:nvSpPr>
          <p:cNvPr id="5" name="TextBox 4">
            <a:extLst>
              <a:ext uri="{FF2B5EF4-FFF2-40B4-BE49-F238E27FC236}">
                <a16:creationId xmlns:a16="http://schemas.microsoft.com/office/drawing/2014/main" id="{987BDFC6-E06C-2DF6-C47D-5970644CEDD3}"/>
              </a:ext>
            </a:extLst>
          </p:cNvPr>
          <p:cNvSpPr txBox="1"/>
          <p:nvPr/>
        </p:nvSpPr>
        <p:spPr>
          <a:xfrm>
            <a:off x="210179" y="1853105"/>
            <a:ext cx="11771642" cy="1569660"/>
          </a:xfrm>
          <a:prstGeom prst="rect">
            <a:avLst/>
          </a:prstGeom>
          <a:noFill/>
        </p:spPr>
        <p:txBody>
          <a:bodyPr wrap="square" rtlCol="0">
            <a:spAutoFit/>
          </a:bodyPr>
          <a:lstStyle/>
          <a:p>
            <a:pPr algn="ctr"/>
            <a:r>
              <a:rPr lang="en-US" altLang="zh-CN" sz="3200" b="1" i="0" dirty="0">
                <a:effectLst/>
                <a:latin typeface="Arial" panose="020B0604020202020204" pitchFamily="34" charset="0"/>
                <a:ea typeface="Calibri" panose="020F0502020204030204" pitchFamily="34" charset="0"/>
                <a:cs typeface="Arial" panose="020B0604020202020204" pitchFamily="34" charset="0"/>
              </a:rPr>
              <a:t>C</a:t>
            </a:r>
            <a:r>
              <a:rPr lang="en-US" sz="3200" b="1" i="0" dirty="0">
                <a:effectLst/>
                <a:latin typeface="Arial" panose="020B0604020202020204" pitchFamily="34" charset="0"/>
                <a:ea typeface="Calibri" panose="020F0502020204030204" pitchFamily="34" charset="0"/>
                <a:cs typeface="Arial" panose="020B0604020202020204" pitchFamily="34" charset="0"/>
              </a:rPr>
              <a:t>an we design a system that is able to detect hand-to-face gestures, whether in </a:t>
            </a:r>
            <a:r>
              <a:rPr lang="en-US" sz="3200" b="1" i="1" dirty="0">
                <a:solidFill>
                  <a:srgbClr val="FF0000"/>
                </a:solidFill>
                <a:effectLst/>
                <a:latin typeface="Arial" panose="020B0604020202020204" pitchFamily="34" charset="0"/>
                <a:ea typeface="Calibri" panose="020F0502020204030204" pitchFamily="34" charset="0"/>
                <a:cs typeface="Arial" panose="020B0604020202020204" pitchFamily="34" charset="0"/>
              </a:rPr>
              <a:t>contact with the face or above it</a:t>
            </a:r>
            <a:r>
              <a:rPr lang="en-US" sz="3200" b="1" i="0" dirty="0">
                <a:effectLst/>
                <a:latin typeface="Arial" panose="020B0604020202020204" pitchFamily="34" charset="0"/>
                <a:ea typeface="Calibri" panose="020F0502020204030204" pitchFamily="34" charset="0"/>
                <a:cs typeface="Arial" panose="020B0604020202020204" pitchFamily="34" charset="0"/>
              </a:rPr>
              <a:t>, using widely </a:t>
            </a:r>
            <a:r>
              <a:rPr lang="en-US" sz="3200" b="1" i="1" dirty="0">
                <a:solidFill>
                  <a:srgbClr val="FF0000"/>
                </a:solidFill>
                <a:effectLst/>
                <a:latin typeface="Arial" panose="020B0604020202020204" pitchFamily="34" charset="0"/>
                <a:ea typeface="Calibri" panose="020F0502020204030204" pitchFamily="34" charset="0"/>
                <a:cs typeface="Arial" panose="020B0604020202020204" pitchFamily="34" charset="0"/>
              </a:rPr>
              <a:t>accessible commodity earphones</a:t>
            </a:r>
            <a:r>
              <a:rPr lang="en-US" sz="3200" b="1" i="0" dirty="0">
                <a:effectLst/>
                <a:latin typeface="Arial" panose="020B0604020202020204" pitchFamily="34" charset="0"/>
                <a:ea typeface="Calibri" panose="020F0502020204030204" pitchFamily="34" charset="0"/>
                <a:cs typeface="Arial" panose="020B0604020202020204" pitchFamily="34" charset="0"/>
              </a:rPr>
              <a:t>?</a:t>
            </a:r>
            <a:endParaRPr lang="en-US" altLang="zh-CN" sz="3200" b="1" dirty="0">
              <a:latin typeface="Arial" panose="020B0604020202020204" pitchFamily="34" charset="0"/>
              <a:ea typeface="Calibri" panose="020F0502020204030204" pitchFamily="34" charset="0"/>
              <a:cs typeface="Arial" panose="020B0604020202020204" pitchFamily="34" charset="0"/>
            </a:endParaRPr>
          </a:p>
        </p:txBody>
      </p:sp>
      <p:pic>
        <p:nvPicPr>
          <p:cNvPr id="7" name="Picture 6" descr="A group of colorful question marks&#10;&#10;Description automatically generated">
            <a:extLst>
              <a:ext uri="{FF2B5EF4-FFF2-40B4-BE49-F238E27FC236}">
                <a16:creationId xmlns:a16="http://schemas.microsoft.com/office/drawing/2014/main" id="{A4EC0622-BF93-18C9-7492-FEA6BA9F8E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0124" y="3621715"/>
            <a:ext cx="3825240" cy="1565616"/>
          </a:xfrm>
          <a:prstGeom prst="rect">
            <a:avLst/>
          </a:prstGeom>
        </p:spPr>
      </p:pic>
      <p:pic>
        <p:nvPicPr>
          <p:cNvPr id="3" name="Graphic 2">
            <a:extLst>
              <a:ext uri="{FF2B5EF4-FFF2-40B4-BE49-F238E27FC236}">
                <a16:creationId xmlns:a16="http://schemas.microsoft.com/office/drawing/2014/main" id="{83044706-F2E3-ED12-9105-B1BD77B18C0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25990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BDD08DE0-2108-23B7-7765-EF60069D231D}"/>
              </a:ext>
            </a:extLst>
          </p:cNvPr>
          <p:cNvPicPr>
            <a:picLocks noChangeAspect="1"/>
          </p:cNvPicPr>
          <p:nvPr/>
        </p:nvPicPr>
        <p:blipFill>
          <a:blip r:embed="rId4"/>
          <a:stretch>
            <a:fillRect/>
          </a:stretch>
        </p:blipFill>
        <p:spPr>
          <a:xfrm>
            <a:off x="596560" y="809042"/>
            <a:ext cx="3120421" cy="4796428"/>
          </a:xfrm>
          <a:prstGeom prst="rect">
            <a:avLst/>
          </a:prstGeom>
        </p:spPr>
      </p:pic>
      <p:sp>
        <p:nvSpPr>
          <p:cNvPr id="4" name="Slide Number Placeholder 3">
            <a:extLst>
              <a:ext uri="{FF2B5EF4-FFF2-40B4-BE49-F238E27FC236}">
                <a16:creationId xmlns:a16="http://schemas.microsoft.com/office/drawing/2014/main" id="{AA1588F9-AD6D-B3CE-316E-A7DC501DA131}"/>
              </a:ext>
            </a:extLst>
          </p:cNvPr>
          <p:cNvSpPr>
            <a:spLocks noGrp="1"/>
          </p:cNvSpPr>
          <p:nvPr>
            <p:ph type="sldNum" sz="quarter" idx="12"/>
          </p:nvPr>
        </p:nvSpPr>
        <p:spPr/>
        <p:txBody>
          <a:bodyPr/>
          <a:lstStyle/>
          <a:p>
            <a:r>
              <a:rPr lang="en-US" dirty="0"/>
              <a:t>6</a:t>
            </a:r>
          </a:p>
        </p:txBody>
      </p:sp>
      <p:pic>
        <p:nvPicPr>
          <p:cNvPr id="1028" name="Picture 4">
            <a:extLst>
              <a:ext uri="{FF2B5EF4-FFF2-40B4-BE49-F238E27FC236}">
                <a16:creationId xmlns:a16="http://schemas.microsoft.com/office/drawing/2014/main" id="{B682F9CC-768B-54EC-59B8-5D6D0D2D4B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8188308">
            <a:off x="1668456" y="2274351"/>
            <a:ext cx="404305" cy="34789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2419EABD-FC1D-C02C-E9E2-E829ED5929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5195" y="2548456"/>
            <a:ext cx="241597" cy="407399"/>
          </a:xfrm>
          <a:prstGeom prst="rect">
            <a:avLst/>
          </a:prstGeom>
          <a:noFill/>
          <a:extLst>
            <a:ext uri="{909E8E84-426E-40DD-AFC4-6F175D3DCCD1}">
              <a14:hiddenFill xmlns:a14="http://schemas.microsoft.com/office/drawing/2010/main">
                <a:solidFill>
                  <a:srgbClr val="FFFFFF"/>
                </a:solidFill>
              </a14:hiddenFill>
            </a:ext>
          </a:extLst>
        </p:spPr>
      </p:pic>
      <p:sp>
        <p:nvSpPr>
          <p:cNvPr id="20" name="Arc 19">
            <a:extLst>
              <a:ext uri="{FF2B5EF4-FFF2-40B4-BE49-F238E27FC236}">
                <a16:creationId xmlns:a16="http://schemas.microsoft.com/office/drawing/2014/main" id="{A7FE4B1B-72B6-7935-C8F2-3E5394D16272}"/>
              </a:ext>
            </a:extLst>
          </p:cNvPr>
          <p:cNvSpPr/>
          <p:nvPr/>
        </p:nvSpPr>
        <p:spPr>
          <a:xfrm rot="6682799">
            <a:off x="1522419" y="2459396"/>
            <a:ext cx="576965" cy="684958"/>
          </a:xfrm>
          <a:prstGeom prst="arc">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8200D6CC-4DFD-B996-FAE4-79ED5322DB5E}"/>
              </a:ext>
            </a:extLst>
          </p:cNvPr>
          <p:cNvSpPr/>
          <p:nvPr/>
        </p:nvSpPr>
        <p:spPr>
          <a:xfrm rot="6682799">
            <a:off x="1573393" y="2619050"/>
            <a:ext cx="576965" cy="684958"/>
          </a:xfrm>
          <a:prstGeom prst="arc">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Arc 21">
            <a:extLst>
              <a:ext uri="{FF2B5EF4-FFF2-40B4-BE49-F238E27FC236}">
                <a16:creationId xmlns:a16="http://schemas.microsoft.com/office/drawing/2014/main" id="{1D6F3C24-B579-3625-6F7D-0ECF4F4DD9A2}"/>
              </a:ext>
            </a:extLst>
          </p:cNvPr>
          <p:cNvSpPr/>
          <p:nvPr/>
        </p:nvSpPr>
        <p:spPr>
          <a:xfrm rot="534486">
            <a:off x="1777134" y="2198518"/>
            <a:ext cx="576965" cy="684958"/>
          </a:xfrm>
          <a:prstGeom prst="arc">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709FF387-C0BC-629C-813C-C1CC2121164A}"/>
              </a:ext>
            </a:extLst>
          </p:cNvPr>
          <p:cNvSpPr/>
          <p:nvPr/>
        </p:nvSpPr>
        <p:spPr>
          <a:xfrm rot="17922334">
            <a:off x="1487913" y="1858157"/>
            <a:ext cx="576965" cy="684958"/>
          </a:xfrm>
          <a:prstGeom prst="arc">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1" name="Picture 30">
            <a:extLst>
              <a:ext uri="{FF2B5EF4-FFF2-40B4-BE49-F238E27FC236}">
                <a16:creationId xmlns:a16="http://schemas.microsoft.com/office/drawing/2014/main" id="{0FE55F9D-6B5A-7B92-7F9A-ACFD23D7481D}"/>
              </a:ext>
            </a:extLst>
          </p:cNvPr>
          <p:cNvPicPr>
            <a:picLocks noChangeAspect="1"/>
          </p:cNvPicPr>
          <p:nvPr/>
        </p:nvPicPr>
        <p:blipFill>
          <a:blip r:embed="rId7"/>
          <a:stretch>
            <a:fillRect/>
          </a:stretch>
        </p:blipFill>
        <p:spPr>
          <a:xfrm>
            <a:off x="8022861" y="1769279"/>
            <a:ext cx="1224913" cy="682916"/>
          </a:xfrm>
          <a:prstGeom prst="rect">
            <a:avLst/>
          </a:prstGeom>
        </p:spPr>
      </p:pic>
      <p:sp>
        <p:nvSpPr>
          <p:cNvPr id="34" name="Arc 33">
            <a:extLst>
              <a:ext uri="{FF2B5EF4-FFF2-40B4-BE49-F238E27FC236}">
                <a16:creationId xmlns:a16="http://schemas.microsoft.com/office/drawing/2014/main" id="{868C05AA-FE5E-D893-9776-3D3C5C0BAEB3}"/>
              </a:ext>
            </a:extLst>
          </p:cNvPr>
          <p:cNvSpPr/>
          <p:nvPr/>
        </p:nvSpPr>
        <p:spPr>
          <a:xfrm rot="10367332">
            <a:off x="1215414" y="3158473"/>
            <a:ext cx="405341" cy="376239"/>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CA4F96CA-D538-F6A1-AD10-3A2C92910D8A}"/>
              </a:ext>
            </a:extLst>
          </p:cNvPr>
          <p:cNvSpPr/>
          <p:nvPr/>
        </p:nvSpPr>
        <p:spPr>
          <a:xfrm rot="4987345">
            <a:off x="2868394" y="2724453"/>
            <a:ext cx="438742" cy="360310"/>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5A04F76F-3D54-8972-CEA2-A57B57CB2EAB}"/>
              </a:ext>
            </a:extLst>
          </p:cNvPr>
          <p:cNvSpPr/>
          <p:nvPr/>
        </p:nvSpPr>
        <p:spPr>
          <a:xfrm rot="15041632">
            <a:off x="910034" y="1773872"/>
            <a:ext cx="405341" cy="376239"/>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26" name="Picture 2">
            <a:extLst>
              <a:ext uri="{FF2B5EF4-FFF2-40B4-BE49-F238E27FC236}">
                <a16:creationId xmlns:a16="http://schemas.microsoft.com/office/drawing/2014/main" id="{646DD390-AB2B-A4FE-5E71-C47D3F1291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9194058">
            <a:off x="1271930" y="2178227"/>
            <a:ext cx="468615" cy="270223"/>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46FED9C7-8178-056A-CABA-4BBCB1B002A6}"/>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87923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repeatCount="indefinite" fill="hold" nodeType="clickEffect">
                                  <p:stCondLst>
                                    <p:cond delay="0"/>
                                  </p:stCondLst>
                                  <p:endCondLst>
                                    <p:cond evt="onNext" delay="0">
                                      <p:tgtEl>
                                        <p:sldTgt/>
                                      </p:tgtEl>
                                    </p:cond>
                                  </p:end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childTnLst>
                                </p:cTn>
                              </p:par>
                              <p:par>
                                <p:cTn id="8" presetID="10" presetClass="entr" presetSubtype="0" repeatCount="indefinite" fill="hold" nodeType="withEffect">
                                  <p:stCondLst>
                                    <p:cond delay="0"/>
                                  </p:stCondLst>
                                  <p:endCondLst>
                                    <p:cond evt="onNext" delay="0">
                                      <p:tgtEl>
                                        <p:sldTgt/>
                                      </p:tgtEl>
                                    </p:cond>
                                  </p:endCondLst>
                                  <p:childTnLst>
                                    <p:set>
                                      <p:cBhvr>
                                        <p:cTn id="9" dur="1" fill="hold">
                                          <p:stCondLst>
                                            <p:cond delay="0"/>
                                          </p:stCondLst>
                                        </p:cTn>
                                        <p:tgtEl>
                                          <p:spTgt spid="1029"/>
                                        </p:tgtEl>
                                        <p:attrNameLst>
                                          <p:attrName>style.visibility</p:attrName>
                                        </p:attrNameLst>
                                      </p:cBhvr>
                                      <p:to>
                                        <p:strVal val="visible"/>
                                      </p:to>
                                    </p:set>
                                    <p:animEffect transition="in" filter="fade">
                                      <p:cBhvr>
                                        <p:cTn id="10" dur="1000"/>
                                        <p:tgtEl>
                                          <p:spTgt spid="1029"/>
                                        </p:tgtEl>
                                      </p:cBhvr>
                                    </p:animEffect>
                                  </p:childTnLst>
                                </p:cTn>
                              </p:par>
                              <p:par>
                                <p:cTn id="11" presetID="10" presetClass="entr" presetSubtype="0" repeatCount="indefinite" fill="hold" nodeType="withEffect">
                                  <p:stCondLst>
                                    <p:cond delay="0"/>
                                  </p:stCondLst>
                                  <p:endCondLst>
                                    <p:cond evt="onNext" delay="0">
                                      <p:tgtEl>
                                        <p:sldTgt/>
                                      </p:tgtEl>
                                    </p:cond>
                                  </p:end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10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repeatCount="indefinite" fill="hold" grpId="0" nodeType="clickEffect">
                                  <p:stCondLst>
                                    <p:cond delay="0"/>
                                  </p:stCondLst>
                                  <p:endCondLst>
                                    <p:cond evt="onNext" delay="0">
                                      <p:tgtEl>
                                        <p:sldTgt/>
                                      </p:tgtEl>
                                    </p:cond>
                                  </p:end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childTnLst>
                                </p:cTn>
                              </p:par>
                              <p:par>
                                <p:cTn id="19" presetID="10" presetClass="entr" presetSubtype="0" repeatCount="indefinite" fill="hold" grpId="0" nodeType="withEffect">
                                  <p:stCondLst>
                                    <p:cond delay="0"/>
                                  </p:stCondLst>
                                  <p:endCondLst>
                                    <p:cond evt="onNext" delay="0">
                                      <p:tgtEl>
                                        <p:sldTgt/>
                                      </p:tgtEl>
                                    </p:cond>
                                  </p:end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childTnLst>
                                </p:cTn>
                              </p:par>
                              <p:par>
                                <p:cTn id="22" presetID="10" presetClass="entr" presetSubtype="0" repeatCount="indefinite" fill="hold" grpId="0" nodeType="withEffect">
                                  <p:stCondLst>
                                    <p:cond delay="0"/>
                                  </p:stCondLst>
                                  <p:endCondLst>
                                    <p:cond evt="onNext" delay="0">
                                      <p:tgtEl>
                                        <p:sldTgt/>
                                      </p:tgtEl>
                                    </p:cond>
                                  </p:end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childTnLst>
                                </p:cTn>
                              </p:par>
                              <p:par>
                                <p:cTn id="25" presetID="10" presetClass="entr" presetSubtype="0" repeatCount="indefinite" fill="hold" grpId="0" nodeType="withEffect">
                                  <p:stCondLst>
                                    <p:cond delay="0"/>
                                  </p:stCondLst>
                                  <p:endCondLst>
                                    <p:cond evt="onNext" delay="0">
                                      <p:tgtEl>
                                        <p:sldTgt/>
                                      </p:tgtEl>
                                    </p:cond>
                                  </p:end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repeatCount="indefinite" fill="hold" grpId="0" nodeType="clickEffect">
                                  <p:stCondLst>
                                    <p:cond delay="0"/>
                                  </p:stCondLst>
                                  <p:endCondLst>
                                    <p:cond evt="onNext" delay="0">
                                      <p:tgtEl>
                                        <p:sldTgt/>
                                      </p:tgtEl>
                                    </p:cond>
                                  </p:endCondLst>
                                  <p:childTnLst>
                                    <p:set>
                                      <p:cBhvr>
                                        <p:cTn id="31" dur="1" fill="hold">
                                          <p:stCondLst>
                                            <p:cond delay="0"/>
                                          </p:stCondLst>
                                        </p:cTn>
                                        <p:tgtEl>
                                          <p:spTgt spid="36"/>
                                        </p:tgtEl>
                                        <p:attrNameLst>
                                          <p:attrName>style.visibility</p:attrName>
                                        </p:attrNameLst>
                                      </p:cBhvr>
                                      <p:to>
                                        <p:strVal val="visible"/>
                                      </p:to>
                                    </p:set>
                                    <p:animEffect transition="in" filter="fade">
                                      <p:cBhvr>
                                        <p:cTn id="32" dur="1000"/>
                                        <p:tgtEl>
                                          <p:spTgt spid="36"/>
                                        </p:tgtEl>
                                      </p:cBhvr>
                                    </p:animEffect>
                                  </p:childTnLst>
                                </p:cTn>
                              </p:par>
                              <p:par>
                                <p:cTn id="33" presetID="10" presetClass="entr" presetSubtype="0" repeatCount="indefinite" fill="hold" grpId="0" nodeType="withEffect">
                                  <p:stCondLst>
                                    <p:cond delay="0"/>
                                  </p:stCondLst>
                                  <p:endCondLst>
                                    <p:cond evt="onNext" delay="0">
                                      <p:tgtEl>
                                        <p:sldTgt/>
                                      </p:tgtEl>
                                    </p:cond>
                                  </p:endCondLst>
                                  <p:childTnLst>
                                    <p:set>
                                      <p:cBhvr>
                                        <p:cTn id="34" dur="1" fill="hold">
                                          <p:stCondLst>
                                            <p:cond delay="0"/>
                                          </p:stCondLst>
                                        </p:cTn>
                                        <p:tgtEl>
                                          <p:spTgt spid="34"/>
                                        </p:tgtEl>
                                        <p:attrNameLst>
                                          <p:attrName>style.visibility</p:attrName>
                                        </p:attrNameLst>
                                      </p:cBhvr>
                                      <p:to>
                                        <p:strVal val="visible"/>
                                      </p:to>
                                    </p:set>
                                    <p:animEffect transition="in" filter="fade">
                                      <p:cBhvr>
                                        <p:cTn id="35" dur="1000"/>
                                        <p:tgtEl>
                                          <p:spTgt spid="34"/>
                                        </p:tgtEl>
                                      </p:cBhvr>
                                    </p:animEffect>
                                  </p:childTnLst>
                                </p:cTn>
                              </p:par>
                              <p:par>
                                <p:cTn id="36" presetID="10" presetClass="entr" presetSubtype="0" repeatCount="indefinite" fill="hold" grpId="0" nodeType="withEffect">
                                  <p:stCondLst>
                                    <p:cond delay="0"/>
                                  </p:stCondLst>
                                  <p:endCondLst>
                                    <p:cond evt="onNext" delay="0">
                                      <p:tgtEl>
                                        <p:sldTgt/>
                                      </p:tgtEl>
                                    </p:cond>
                                  </p:endCondLst>
                                  <p:childTnLst>
                                    <p:set>
                                      <p:cBhvr>
                                        <p:cTn id="37" dur="1" fill="hold">
                                          <p:stCondLst>
                                            <p:cond delay="0"/>
                                          </p:stCondLst>
                                        </p:cTn>
                                        <p:tgtEl>
                                          <p:spTgt spid="35"/>
                                        </p:tgtEl>
                                        <p:attrNameLst>
                                          <p:attrName>style.visibility</p:attrName>
                                        </p:attrNameLst>
                                      </p:cBhvr>
                                      <p:to>
                                        <p:strVal val="visible"/>
                                      </p:to>
                                    </p:set>
                                    <p:animEffect transition="in" filter="fade">
                                      <p:cBhvr>
                                        <p:cTn id="38"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34" grpId="0" animBg="1"/>
      <p:bldP spid="35" grpId="0" animBg="1"/>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BDD08DE0-2108-23B7-7765-EF60069D231D}"/>
              </a:ext>
            </a:extLst>
          </p:cNvPr>
          <p:cNvPicPr>
            <a:picLocks noChangeAspect="1"/>
          </p:cNvPicPr>
          <p:nvPr/>
        </p:nvPicPr>
        <p:blipFill>
          <a:blip r:embed="rId3"/>
          <a:stretch>
            <a:fillRect/>
          </a:stretch>
        </p:blipFill>
        <p:spPr>
          <a:xfrm>
            <a:off x="596560" y="809042"/>
            <a:ext cx="3120421" cy="4796428"/>
          </a:xfrm>
          <a:prstGeom prst="rect">
            <a:avLst/>
          </a:prstGeom>
        </p:spPr>
      </p:pic>
      <p:sp>
        <p:nvSpPr>
          <p:cNvPr id="4" name="Slide Number Placeholder 3">
            <a:extLst>
              <a:ext uri="{FF2B5EF4-FFF2-40B4-BE49-F238E27FC236}">
                <a16:creationId xmlns:a16="http://schemas.microsoft.com/office/drawing/2014/main" id="{AA1588F9-AD6D-B3CE-316E-A7DC501DA131}"/>
              </a:ext>
            </a:extLst>
          </p:cNvPr>
          <p:cNvSpPr>
            <a:spLocks noGrp="1"/>
          </p:cNvSpPr>
          <p:nvPr>
            <p:ph type="sldNum" sz="quarter" idx="12"/>
          </p:nvPr>
        </p:nvSpPr>
        <p:spPr/>
        <p:txBody>
          <a:bodyPr/>
          <a:lstStyle/>
          <a:p>
            <a:r>
              <a:rPr lang="en-US" dirty="0"/>
              <a:t>6</a:t>
            </a:r>
          </a:p>
        </p:txBody>
      </p:sp>
      <p:pic>
        <p:nvPicPr>
          <p:cNvPr id="11" name="Picture 10">
            <a:extLst>
              <a:ext uri="{FF2B5EF4-FFF2-40B4-BE49-F238E27FC236}">
                <a16:creationId xmlns:a16="http://schemas.microsoft.com/office/drawing/2014/main" id="{4CA71308-7EFA-FB4B-3839-686FF68BB127}"/>
              </a:ext>
            </a:extLst>
          </p:cNvPr>
          <p:cNvPicPr>
            <a:picLocks noChangeAspect="1"/>
          </p:cNvPicPr>
          <p:nvPr/>
        </p:nvPicPr>
        <p:blipFill>
          <a:blip r:embed="rId4"/>
          <a:stretch>
            <a:fillRect/>
          </a:stretch>
        </p:blipFill>
        <p:spPr>
          <a:xfrm>
            <a:off x="4218261" y="1143356"/>
            <a:ext cx="3720092" cy="1984689"/>
          </a:xfrm>
          <a:prstGeom prst="rect">
            <a:avLst/>
          </a:prstGeom>
        </p:spPr>
      </p:pic>
      <p:pic>
        <p:nvPicPr>
          <p:cNvPr id="13" name="Picture 12">
            <a:extLst>
              <a:ext uri="{FF2B5EF4-FFF2-40B4-BE49-F238E27FC236}">
                <a16:creationId xmlns:a16="http://schemas.microsoft.com/office/drawing/2014/main" id="{B3E261F5-F810-E7A1-A7CF-4C19F43A7CF5}"/>
              </a:ext>
            </a:extLst>
          </p:cNvPr>
          <p:cNvPicPr>
            <a:picLocks noChangeAspect="1"/>
          </p:cNvPicPr>
          <p:nvPr/>
        </p:nvPicPr>
        <p:blipFill>
          <a:blip r:embed="rId5"/>
          <a:stretch>
            <a:fillRect/>
          </a:stretch>
        </p:blipFill>
        <p:spPr>
          <a:xfrm>
            <a:off x="4299681" y="3338188"/>
            <a:ext cx="3769145" cy="1928787"/>
          </a:xfrm>
          <a:prstGeom prst="rect">
            <a:avLst/>
          </a:prstGeom>
        </p:spPr>
      </p:pic>
      <p:pic>
        <p:nvPicPr>
          <p:cNvPr id="1028" name="Picture 4">
            <a:extLst>
              <a:ext uri="{FF2B5EF4-FFF2-40B4-BE49-F238E27FC236}">
                <a16:creationId xmlns:a16="http://schemas.microsoft.com/office/drawing/2014/main" id="{B682F9CC-768B-54EC-59B8-5D6D0D2D4B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8188308">
            <a:off x="1668456" y="2274351"/>
            <a:ext cx="404305" cy="34789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2419EABD-FC1D-C02C-E9E2-E829ED5929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5195" y="2548456"/>
            <a:ext cx="241597" cy="407399"/>
          </a:xfrm>
          <a:prstGeom prst="rect">
            <a:avLst/>
          </a:prstGeom>
          <a:noFill/>
          <a:extLst>
            <a:ext uri="{909E8E84-426E-40DD-AFC4-6F175D3DCCD1}">
              <a14:hiddenFill xmlns:a14="http://schemas.microsoft.com/office/drawing/2010/main">
                <a:solidFill>
                  <a:srgbClr val="FFFFFF"/>
                </a:solidFill>
              </a14:hiddenFill>
            </a:ext>
          </a:extLst>
        </p:spPr>
      </p:pic>
      <p:sp>
        <p:nvSpPr>
          <p:cNvPr id="20" name="Arc 19">
            <a:extLst>
              <a:ext uri="{FF2B5EF4-FFF2-40B4-BE49-F238E27FC236}">
                <a16:creationId xmlns:a16="http://schemas.microsoft.com/office/drawing/2014/main" id="{A7FE4B1B-72B6-7935-C8F2-3E5394D16272}"/>
              </a:ext>
            </a:extLst>
          </p:cNvPr>
          <p:cNvSpPr/>
          <p:nvPr/>
        </p:nvSpPr>
        <p:spPr>
          <a:xfrm rot="6682799">
            <a:off x="1522419" y="2459396"/>
            <a:ext cx="576965" cy="684958"/>
          </a:xfrm>
          <a:prstGeom prst="arc">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8200D6CC-4DFD-B996-FAE4-79ED5322DB5E}"/>
              </a:ext>
            </a:extLst>
          </p:cNvPr>
          <p:cNvSpPr/>
          <p:nvPr/>
        </p:nvSpPr>
        <p:spPr>
          <a:xfrm rot="6682799">
            <a:off x="1573393" y="2619050"/>
            <a:ext cx="576965" cy="684958"/>
          </a:xfrm>
          <a:prstGeom prst="arc">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Arc 21">
            <a:extLst>
              <a:ext uri="{FF2B5EF4-FFF2-40B4-BE49-F238E27FC236}">
                <a16:creationId xmlns:a16="http://schemas.microsoft.com/office/drawing/2014/main" id="{1D6F3C24-B579-3625-6F7D-0ECF4F4DD9A2}"/>
              </a:ext>
            </a:extLst>
          </p:cNvPr>
          <p:cNvSpPr/>
          <p:nvPr/>
        </p:nvSpPr>
        <p:spPr>
          <a:xfrm rot="534486">
            <a:off x="1777134" y="2198518"/>
            <a:ext cx="576965" cy="684958"/>
          </a:xfrm>
          <a:prstGeom prst="arc">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709FF387-C0BC-629C-813C-C1CC2121164A}"/>
              </a:ext>
            </a:extLst>
          </p:cNvPr>
          <p:cNvSpPr/>
          <p:nvPr/>
        </p:nvSpPr>
        <p:spPr>
          <a:xfrm rot="17922334">
            <a:off x="1487913" y="1858157"/>
            <a:ext cx="576965" cy="684958"/>
          </a:xfrm>
          <a:prstGeom prst="arc">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Arrow: Right 23">
            <a:extLst>
              <a:ext uri="{FF2B5EF4-FFF2-40B4-BE49-F238E27FC236}">
                <a16:creationId xmlns:a16="http://schemas.microsoft.com/office/drawing/2014/main" id="{4ECEB197-524B-BED9-61C2-2557335084E4}"/>
              </a:ext>
            </a:extLst>
          </p:cNvPr>
          <p:cNvSpPr/>
          <p:nvPr/>
        </p:nvSpPr>
        <p:spPr>
          <a:xfrm rot="20790629">
            <a:off x="2433539" y="1829929"/>
            <a:ext cx="2108032" cy="236287"/>
          </a:xfrm>
          <a:prstGeom prst="rightArrow">
            <a:avLst/>
          </a:prstGeom>
          <a:solidFill>
            <a:srgbClr val="FACB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a:extLst>
              <a:ext uri="{FF2B5EF4-FFF2-40B4-BE49-F238E27FC236}">
                <a16:creationId xmlns:a16="http://schemas.microsoft.com/office/drawing/2014/main" id="{0FE55F9D-6B5A-7B92-7F9A-ACFD23D7481D}"/>
              </a:ext>
            </a:extLst>
          </p:cNvPr>
          <p:cNvPicPr>
            <a:picLocks noChangeAspect="1"/>
          </p:cNvPicPr>
          <p:nvPr/>
        </p:nvPicPr>
        <p:blipFill>
          <a:blip r:embed="rId8"/>
          <a:stretch>
            <a:fillRect/>
          </a:stretch>
        </p:blipFill>
        <p:spPr>
          <a:xfrm>
            <a:off x="8022861" y="1769279"/>
            <a:ext cx="1224913" cy="682916"/>
          </a:xfrm>
          <a:prstGeom prst="rect">
            <a:avLst/>
          </a:prstGeom>
        </p:spPr>
      </p:pic>
      <p:sp>
        <p:nvSpPr>
          <p:cNvPr id="34" name="Arc 33">
            <a:extLst>
              <a:ext uri="{FF2B5EF4-FFF2-40B4-BE49-F238E27FC236}">
                <a16:creationId xmlns:a16="http://schemas.microsoft.com/office/drawing/2014/main" id="{868C05AA-FE5E-D893-9776-3D3C5C0BAEB3}"/>
              </a:ext>
            </a:extLst>
          </p:cNvPr>
          <p:cNvSpPr/>
          <p:nvPr/>
        </p:nvSpPr>
        <p:spPr>
          <a:xfrm rot="10367332">
            <a:off x="1215414" y="3158473"/>
            <a:ext cx="405341" cy="376239"/>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CA4F96CA-D538-F6A1-AD10-3A2C92910D8A}"/>
              </a:ext>
            </a:extLst>
          </p:cNvPr>
          <p:cNvSpPr/>
          <p:nvPr/>
        </p:nvSpPr>
        <p:spPr>
          <a:xfrm rot="4987345">
            <a:off x="2868394" y="2724453"/>
            <a:ext cx="438742" cy="360310"/>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5A04F76F-3D54-8972-CEA2-A57B57CB2EAB}"/>
              </a:ext>
            </a:extLst>
          </p:cNvPr>
          <p:cNvSpPr/>
          <p:nvPr/>
        </p:nvSpPr>
        <p:spPr>
          <a:xfrm rot="15041632">
            <a:off x="910034" y="1773872"/>
            <a:ext cx="405341" cy="376239"/>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Arrow: Right 36">
            <a:extLst>
              <a:ext uri="{FF2B5EF4-FFF2-40B4-BE49-F238E27FC236}">
                <a16:creationId xmlns:a16="http://schemas.microsoft.com/office/drawing/2014/main" id="{73DF71AD-B101-9840-4AA8-CC2E8E431C12}"/>
              </a:ext>
            </a:extLst>
          </p:cNvPr>
          <p:cNvSpPr/>
          <p:nvPr/>
        </p:nvSpPr>
        <p:spPr>
          <a:xfrm rot="1548065">
            <a:off x="3211103" y="3314080"/>
            <a:ext cx="1426716" cy="236287"/>
          </a:xfrm>
          <a:prstGeom prst="rightArrow">
            <a:avLst/>
          </a:prstGeom>
          <a:solidFill>
            <a:srgbClr val="FACB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646DD390-AB2B-A4FE-5E71-C47D3F1291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9194058">
            <a:off x="1271930" y="2178227"/>
            <a:ext cx="468615" cy="2702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9B98FD8-F558-7C3C-D17B-4A6FDF3204E6}"/>
              </a:ext>
            </a:extLst>
          </p:cNvPr>
          <p:cNvSpPr txBox="1"/>
          <p:nvPr/>
        </p:nvSpPr>
        <p:spPr>
          <a:xfrm>
            <a:off x="3716981" y="1309465"/>
            <a:ext cx="71051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SAW</a:t>
            </a:r>
          </a:p>
        </p:txBody>
      </p:sp>
      <p:sp>
        <p:nvSpPr>
          <p:cNvPr id="5" name="TextBox 4">
            <a:extLst>
              <a:ext uri="{FF2B5EF4-FFF2-40B4-BE49-F238E27FC236}">
                <a16:creationId xmlns:a16="http://schemas.microsoft.com/office/drawing/2014/main" id="{0BF338F6-9FA8-01E1-DF8B-1C66D992CBE6}"/>
              </a:ext>
            </a:extLst>
          </p:cNvPr>
          <p:cNvSpPr txBox="1"/>
          <p:nvPr/>
        </p:nvSpPr>
        <p:spPr>
          <a:xfrm>
            <a:off x="3646449" y="3689889"/>
            <a:ext cx="85158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LSAW</a:t>
            </a:r>
          </a:p>
        </p:txBody>
      </p:sp>
      <p:sp>
        <p:nvSpPr>
          <p:cNvPr id="6" name="TextBox 5">
            <a:extLst>
              <a:ext uri="{FF2B5EF4-FFF2-40B4-BE49-F238E27FC236}">
                <a16:creationId xmlns:a16="http://schemas.microsoft.com/office/drawing/2014/main" id="{B28A9BB0-C9CD-DE51-79BD-72DB3D42B2A1}"/>
              </a:ext>
            </a:extLst>
          </p:cNvPr>
          <p:cNvSpPr txBox="1"/>
          <p:nvPr/>
        </p:nvSpPr>
        <p:spPr>
          <a:xfrm>
            <a:off x="8012800" y="1296657"/>
            <a:ext cx="3938799" cy="3970318"/>
          </a:xfrm>
          <a:prstGeom prst="rect">
            <a:avLst/>
          </a:prstGeom>
          <a:noFill/>
        </p:spPr>
        <p:txBody>
          <a:bodyPr wrap="square" rtlCol="0">
            <a:spAutoFit/>
          </a:bodyPr>
          <a:lstStyle/>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1. Surface Acoustic Wave (SAW) </a:t>
            </a:r>
            <a:r>
              <a:rPr lang="en-US" dirty="0">
                <a:latin typeface="Arial" panose="020B0604020202020204" pitchFamily="34" charset="0"/>
                <a:cs typeface="Arial" panose="020B0604020202020204" pitchFamily="34" charset="0"/>
              </a:rPr>
              <a:t>is an acoustic wave </a:t>
            </a:r>
            <a:r>
              <a:rPr lang="en-US" altLang="zh-CN" dirty="0">
                <a:latin typeface="Arial" panose="020B0604020202020204" pitchFamily="34" charset="0"/>
                <a:cs typeface="Arial" panose="020B0604020202020204" pitchFamily="34" charset="0"/>
              </a:rPr>
              <a:t>that</a:t>
            </a:r>
            <a:r>
              <a:rPr lang="en-US" dirty="0">
                <a:latin typeface="Arial" panose="020B0604020202020204" pitchFamily="34" charset="0"/>
                <a:cs typeface="Arial" panose="020B0604020202020204" pitchFamily="34" charset="0"/>
              </a:rPr>
              <a:t> travels along the surface of an elastic material.</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b="1" i="1" dirty="0">
                <a:latin typeface="Arial" panose="020B0604020202020204" pitchFamily="34" charset="0"/>
                <a:cs typeface="Arial" panose="020B0604020202020204" pitchFamily="34" charset="0"/>
              </a:rPr>
              <a:t>2. Leaky </a:t>
            </a:r>
            <a:r>
              <a:rPr lang="en-US" b="1" i="1" dirty="0">
                <a:latin typeface="Arial" panose="020B0604020202020204" pitchFamily="34" charset="0"/>
                <a:cs typeface="Arial" panose="020B0604020202020204" pitchFamily="34" charset="0"/>
              </a:rPr>
              <a:t>Surface Acoustic Wave (LSAW) </a:t>
            </a:r>
            <a:r>
              <a:rPr lang="en-US" dirty="0">
                <a:latin typeface="Arial" panose="020B0604020202020204" pitchFamily="34" charset="0"/>
                <a:cs typeface="Arial" panose="020B0604020202020204" pitchFamily="34" charset="0"/>
              </a:rPr>
              <a:t>is </a:t>
            </a:r>
            <a:r>
              <a:rPr lang="en-US" altLang="zh-CN" dirty="0">
                <a:latin typeface="Arial" panose="020B0604020202020204" pitchFamily="34" charset="0"/>
                <a:cs typeface="Arial" panose="020B0604020202020204" pitchFamily="34" charset="0"/>
              </a:rPr>
              <a:t>an acoustic wave that travels on an elastic surface but also partially transfers energy into the adjacent medium</a:t>
            </a:r>
            <a:r>
              <a:rPr lang="en-US" dirty="0">
                <a:latin typeface="Arial" panose="020B0604020202020204" pitchFamily="34" charset="0"/>
                <a:cs typeface="Arial" panose="020B0604020202020204" pitchFamily="34" charset="0"/>
              </a:rPr>
              <a:t>.</a:t>
            </a:r>
          </a:p>
        </p:txBody>
      </p:sp>
      <p:pic>
        <p:nvPicPr>
          <p:cNvPr id="7" name="Graphic 6">
            <a:extLst>
              <a:ext uri="{FF2B5EF4-FFF2-40B4-BE49-F238E27FC236}">
                <a16:creationId xmlns:a16="http://schemas.microsoft.com/office/drawing/2014/main" id="{D8DC812B-42E8-148E-7A12-45C22DC270A5}"/>
              </a:ext>
            </a:extLst>
          </p:cNvPr>
          <p:cNvPicPr>
            <a:picLocks noChangeAspect="1"/>
            <a:extLst>
              <a:ext uri="{51228E76-BA90-4043-B771-695A4F85340A}">
                <alf:liveFeedProps xmlns:alf="http://schemas.microsoft.com/office/drawing/2021/livefeed"/>
              </a:ext>
            </a:extLst>
          </p:cNvPicPr>
          <p:nvPr/>
        </p:nvPicPr>
        <p:blipFill>
          <a:blip r:embed="rId10">
            <a:extLst>
              <a:ext uri="{96DAC541-7B7A-43D3-8B79-37D633B846F1}">
                <asvg:svgBlip xmlns:asvg="http://schemas.microsoft.com/office/drawing/2016/SVG/main" r:embed="rId11"/>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65252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cartoon of a person&#10;&#10;Description automatically generated">
            <a:extLst>
              <a:ext uri="{FF2B5EF4-FFF2-40B4-BE49-F238E27FC236}">
                <a16:creationId xmlns:a16="http://schemas.microsoft.com/office/drawing/2014/main" id="{BE2263F8-A992-BDC1-3F16-0A6F97B3AB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3146" y="1339754"/>
            <a:ext cx="2632267" cy="3914996"/>
          </a:xfrm>
          <a:prstGeom prst="rect">
            <a:avLst/>
          </a:prstGeom>
        </p:spPr>
      </p:pic>
      <p:pic>
        <p:nvPicPr>
          <p:cNvPr id="33" name="Picture 32">
            <a:extLst>
              <a:ext uri="{FF2B5EF4-FFF2-40B4-BE49-F238E27FC236}">
                <a16:creationId xmlns:a16="http://schemas.microsoft.com/office/drawing/2014/main" id="{BDD08DE0-2108-23B7-7765-EF60069D231D}"/>
              </a:ext>
            </a:extLst>
          </p:cNvPr>
          <p:cNvPicPr>
            <a:picLocks noChangeAspect="1"/>
          </p:cNvPicPr>
          <p:nvPr/>
        </p:nvPicPr>
        <p:blipFill>
          <a:blip r:embed="rId5">
            <a:alphaModFix amt="50000"/>
          </a:blip>
          <a:stretch>
            <a:fillRect/>
          </a:stretch>
        </p:blipFill>
        <p:spPr>
          <a:xfrm>
            <a:off x="596560" y="809042"/>
            <a:ext cx="3120421" cy="4796428"/>
          </a:xfrm>
          <a:prstGeom prst="rect">
            <a:avLst/>
          </a:prstGeom>
        </p:spPr>
      </p:pic>
      <p:sp>
        <p:nvSpPr>
          <p:cNvPr id="4" name="Slide Number Placeholder 3">
            <a:extLst>
              <a:ext uri="{FF2B5EF4-FFF2-40B4-BE49-F238E27FC236}">
                <a16:creationId xmlns:a16="http://schemas.microsoft.com/office/drawing/2014/main" id="{AA1588F9-AD6D-B3CE-316E-A7DC501DA131}"/>
              </a:ext>
            </a:extLst>
          </p:cNvPr>
          <p:cNvSpPr>
            <a:spLocks noGrp="1"/>
          </p:cNvSpPr>
          <p:nvPr>
            <p:ph type="sldNum" sz="quarter" idx="12"/>
          </p:nvPr>
        </p:nvSpPr>
        <p:spPr/>
        <p:txBody>
          <a:bodyPr/>
          <a:lstStyle/>
          <a:p>
            <a:r>
              <a:rPr lang="en-US" dirty="0"/>
              <a:t>6</a:t>
            </a:r>
          </a:p>
        </p:txBody>
      </p:sp>
      <p:pic>
        <p:nvPicPr>
          <p:cNvPr id="11" name="Picture 10">
            <a:extLst>
              <a:ext uri="{FF2B5EF4-FFF2-40B4-BE49-F238E27FC236}">
                <a16:creationId xmlns:a16="http://schemas.microsoft.com/office/drawing/2014/main" id="{4CA71308-7EFA-FB4B-3839-686FF68BB127}"/>
              </a:ext>
            </a:extLst>
          </p:cNvPr>
          <p:cNvPicPr>
            <a:picLocks noChangeAspect="1"/>
          </p:cNvPicPr>
          <p:nvPr/>
        </p:nvPicPr>
        <p:blipFill>
          <a:blip r:embed="rId6">
            <a:alphaModFix amt="50000"/>
          </a:blip>
          <a:stretch>
            <a:fillRect/>
          </a:stretch>
        </p:blipFill>
        <p:spPr>
          <a:xfrm>
            <a:off x="4218261" y="1143356"/>
            <a:ext cx="3720092" cy="1984689"/>
          </a:xfrm>
          <a:prstGeom prst="rect">
            <a:avLst/>
          </a:prstGeom>
        </p:spPr>
      </p:pic>
      <p:pic>
        <p:nvPicPr>
          <p:cNvPr id="13" name="Picture 12">
            <a:extLst>
              <a:ext uri="{FF2B5EF4-FFF2-40B4-BE49-F238E27FC236}">
                <a16:creationId xmlns:a16="http://schemas.microsoft.com/office/drawing/2014/main" id="{B3E261F5-F810-E7A1-A7CF-4C19F43A7CF5}"/>
              </a:ext>
            </a:extLst>
          </p:cNvPr>
          <p:cNvPicPr>
            <a:picLocks noChangeAspect="1"/>
          </p:cNvPicPr>
          <p:nvPr/>
        </p:nvPicPr>
        <p:blipFill>
          <a:blip r:embed="rId7">
            <a:alphaModFix amt="50000"/>
          </a:blip>
          <a:stretch>
            <a:fillRect/>
          </a:stretch>
        </p:blipFill>
        <p:spPr>
          <a:xfrm>
            <a:off x="4299681" y="3338188"/>
            <a:ext cx="3769145" cy="1928787"/>
          </a:xfrm>
          <a:prstGeom prst="rect">
            <a:avLst/>
          </a:prstGeom>
        </p:spPr>
      </p:pic>
      <p:sp>
        <p:nvSpPr>
          <p:cNvPr id="20" name="Arc 19">
            <a:extLst>
              <a:ext uri="{FF2B5EF4-FFF2-40B4-BE49-F238E27FC236}">
                <a16:creationId xmlns:a16="http://schemas.microsoft.com/office/drawing/2014/main" id="{A7FE4B1B-72B6-7935-C8F2-3E5394D16272}"/>
              </a:ext>
            </a:extLst>
          </p:cNvPr>
          <p:cNvSpPr/>
          <p:nvPr/>
        </p:nvSpPr>
        <p:spPr>
          <a:xfrm rot="6682799">
            <a:off x="1502706" y="2402474"/>
            <a:ext cx="576965" cy="684958"/>
          </a:xfrm>
          <a:prstGeom prst="arc">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8200D6CC-4DFD-B996-FAE4-79ED5322DB5E}"/>
              </a:ext>
            </a:extLst>
          </p:cNvPr>
          <p:cNvSpPr/>
          <p:nvPr/>
        </p:nvSpPr>
        <p:spPr>
          <a:xfrm rot="6682799">
            <a:off x="1553680" y="2562128"/>
            <a:ext cx="576965" cy="684958"/>
          </a:xfrm>
          <a:prstGeom prst="arc">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Arc 21">
            <a:extLst>
              <a:ext uri="{FF2B5EF4-FFF2-40B4-BE49-F238E27FC236}">
                <a16:creationId xmlns:a16="http://schemas.microsoft.com/office/drawing/2014/main" id="{1D6F3C24-B579-3625-6F7D-0ECF4F4DD9A2}"/>
              </a:ext>
            </a:extLst>
          </p:cNvPr>
          <p:cNvSpPr/>
          <p:nvPr/>
        </p:nvSpPr>
        <p:spPr>
          <a:xfrm rot="534486">
            <a:off x="1757421" y="2141596"/>
            <a:ext cx="576965" cy="684958"/>
          </a:xfrm>
          <a:prstGeom prst="arc">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709FF387-C0BC-629C-813C-C1CC2121164A}"/>
              </a:ext>
            </a:extLst>
          </p:cNvPr>
          <p:cNvSpPr/>
          <p:nvPr/>
        </p:nvSpPr>
        <p:spPr>
          <a:xfrm rot="17922334">
            <a:off x="1485949" y="1910777"/>
            <a:ext cx="576965" cy="684958"/>
          </a:xfrm>
          <a:prstGeom prst="arc">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Arrow: Right 23">
            <a:extLst>
              <a:ext uri="{FF2B5EF4-FFF2-40B4-BE49-F238E27FC236}">
                <a16:creationId xmlns:a16="http://schemas.microsoft.com/office/drawing/2014/main" id="{4ECEB197-524B-BED9-61C2-2557335084E4}"/>
              </a:ext>
            </a:extLst>
          </p:cNvPr>
          <p:cNvSpPr/>
          <p:nvPr/>
        </p:nvSpPr>
        <p:spPr>
          <a:xfrm rot="20790629">
            <a:off x="2433539" y="1829929"/>
            <a:ext cx="2108032" cy="236287"/>
          </a:xfrm>
          <a:prstGeom prst="rightArrow">
            <a:avLst/>
          </a:prstGeom>
          <a:solidFill>
            <a:srgbClr val="FACB9D">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Arc 33">
            <a:extLst>
              <a:ext uri="{FF2B5EF4-FFF2-40B4-BE49-F238E27FC236}">
                <a16:creationId xmlns:a16="http://schemas.microsoft.com/office/drawing/2014/main" id="{868C05AA-FE5E-D893-9776-3D3C5C0BAEB3}"/>
              </a:ext>
            </a:extLst>
          </p:cNvPr>
          <p:cNvSpPr/>
          <p:nvPr/>
        </p:nvSpPr>
        <p:spPr>
          <a:xfrm rot="10367332">
            <a:off x="1215414" y="3158473"/>
            <a:ext cx="405341" cy="376239"/>
          </a:xfrm>
          <a:prstGeom prst="arc">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5A04F76F-3D54-8972-CEA2-A57B57CB2EAB}"/>
              </a:ext>
            </a:extLst>
          </p:cNvPr>
          <p:cNvSpPr/>
          <p:nvPr/>
        </p:nvSpPr>
        <p:spPr>
          <a:xfrm rot="15041632">
            <a:off x="910034" y="1773872"/>
            <a:ext cx="405341" cy="376239"/>
          </a:xfrm>
          <a:prstGeom prst="arc">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Arrow: Right 36">
            <a:extLst>
              <a:ext uri="{FF2B5EF4-FFF2-40B4-BE49-F238E27FC236}">
                <a16:creationId xmlns:a16="http://schemas.microsoft.com/office/drawing/2014/main" id="{73DF71AD-B101-9840-4AA8-CC2E8E431C12}"/>
              </a:ext>
            </a:extLst>
          </p:cNvPr>
          <p:cNvSpPr/>
          <p:nvPr/>
        </p:nvSpPr>
        <p:spPr>
          <a:xfrm rot="1548065">
            <a:off x="3211103" y="3314080"/>
            <a:ext cx="1426716" cy="236287"/>
          </a:xfrm>
          <a:prstGeom prst="rightArrow">
            <a:avLst/>
          </a:prstGeom>
          <a:solidFill>
            <a:srgbClr val="FACB9D">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49" name="Picture 1">
            <a:extLst>
              <a:ext uri="{FF2B5EF4-FFF2-40B4-BE49-F238E27FC236}">
                <a16:creationId xmlns:a16="http://schemas.microsoft.com/office/drawing/2014/main" id="{CBF172BA-23F1-A38E-B9AB-A12A4668EF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8599120">
            <a:off x="1690635" y="2229750"/>
            <a:ext cx="382221" cy="3288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B22C4E81-01C4-9407-9D70-31D285C4F9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7924" y="2497288"/>
            <a:ext cx="221064" cy="3727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21DF291A-409D-45B2-115C-9C083AB1E6C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0396635">
            <a:off x="9315584" y="3531373"/>
            <a:ext cx="254482" cy="254482"/>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DE62D80B-CF2E-1D56-285B-0B5339FCBB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9898369">
            <a:off x="9640703" y="3797130"/>
            <a:ext cx="254482" cy="2544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F6BA981-A600-D759-DA41-9E6294A839D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4973331">
            <a:off x="10319295" y="3796348"/>
            <a:ext cx="254482" cy="254482"/>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a:extLst>
              <a:ext uri="{FF2B5EF4-FFF2-40B4-BE49-F238E27FC236}">
                <a16:creationId xmlns:a16="http://schemas.microsoft.com/office/drawing/2014/main" id="{75698488-BAB0-2B35-9842-E8C2B3B28DE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4551834">
            <a:off x="10545737" y="3420229"/>
            <a:ext cx="254482" cy="2544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E035D16-A1F9-95E3-E2DB-C8E29E5C7FF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247082">
            <a:off x="9393492" y="3462759"/>
            <a:ext cx="254482" cy="254482"/>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a:extLst>
              <a:ext uri="{FF2B5EF4-FFF2-40B4-BE49-F238E27FC236}">
                <a16:creationId xmlns:a16="http://schemas.microsoft.com/office/drawing/2014/main" id="{33546CC7-7620-A93C-C230-D9B65CBA12A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5033923">
            <a:off x="20275626" y="7441486"/>
            <a:ext cx="238125" cy="2381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CFA879C1-A7FC-D64B-8C20-D3C87746023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5393653">
            <a:off x="10263798" y="3719823"/>
            <a:ext cx="254482" cy="25448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5F5CE4C1-DD00-9D2D-CE77-95BDB786268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5516965">
            <a:off x="9332046" y="2391026"/>
            <a:ext cx="254482" cy="254482"/>
          </a:xfrm>
          <a:prstGeom prst="rect">
            <a:avLst/>
          </a:prstGeom>
          <a:noFill/>
          <a:extLst>
            <a:ext uri="{909E8E84-426E-40DD-AFC4-6F175D3DCCD1}">
              <a14:hiddenFill xmlns:a14="http://schemas.microsoft.com/office/drawing/2010/main">
                <a:solidFill>
                  <a:srgbClr val="FFFFFF"/>
                </a:solidFill>
              </a14:hiddenFill>
            </a:ext>
          </a:extLst>
        </p:spPr>
      </p:pic>
      <p:sp>
        <p:nvSpPr>
          <p:cNvPr id="15" name="Oval 14">
            <a:extLst>
              <a:ext uri="{FF2B5EF4-FFF2-40B4-BE49-F238E27FC236}">
                <a16:creationId xmlns:a16="http://schemas.microsoft.com/office/drawing/2014/main" id="{960EB135-C936-9D44-E7DB-0E2CB92D65C8}"/>
              </a:ext>
            </a:extLst>
          </p:cNvPr>
          <p:cNvSpPr/>
          <p:nvPr/>
        </p:nvSpPr>
        <p:spPr>
          <a:xfrm>
            <a:off x="8285480" y="1208200"/>
            <a:ext cx="3530860" cy="3392814"/>
          </a:xfrm>
          <a:prstGeom prst="ellipse">
            <a:avLst/>
          </a:prstGeom>
          <a:solidFill>
            <a:schemeClr val="accent1">
              <a:lumMod val="20000"/>
              <a:lumOff val="80000"/>
              <a:alpha val="21000"/>
            </a:schemeClr>
          </a:solidFill>
          <a:ln>
            <a:solidFill>
              <a:schemeClr val="tx2">
                <a:lumMod val="75000"/>
                <a:lumOff val="2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7" name="Picture 9">
            <a:extLst>
              <a:ext uri="{FF2B5EF4-FFF2-40B4-BE49-F238E27FC236}">
                <a16:creationId xmlns:a16="http://schemas.microsoft.com/office/drawing/2014/main" id="{9229FC04-B1EF-E9AE-DC6A-F73D172D4C8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116262">
            <a:off x="11213594" y="2383003"/>
            <a:ext cx="371475" cy="3619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01064ED1-8956-5E5E-BE9B-32A894B1B97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4652982">
            <a:off x="10959814" y="3614091"/>
            <a:ext cx="371475" cy="361950"/>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a:extLst>
              <a:ext uri="{FF2B5EF4-FFF2-40B4-BE49-F238E27FC236}">
                <a16:creationId xmlns:a16="http://schemas.microsoft.com/office/drawing/2014/main" id="{A46CC54B-DAD0-0406-2DE8-347099FA856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1656540">
            <a:off x="8930088" y="3742614"/>
            <a:ext cx="371475" cy="36195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D9D36661-00BD-9C63-73C0-14E00D9E44F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3277133">
            <a:off x="8460637" y="2521112"/>
            <a:ext cx="371475" cy="361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A828BD4-C899-E3D9-A8CE-EC454BBDD762}"/>
              </a:ext>
            </a:extLst>
          </p:cNvPr>
          <p:cNvSpPr txBox="1"/>
          <p:nvPr/>
        </p:nvSpPr>
        <p:spPr>
          <a:xfrm>
            <a:off x="8387396" y="5214014"/>
            <a:ext cx="3605602" cy="400110"/>
          </a:xfrm>
          <a:prstGeom prst="rect">
            <a:avLst/>
          </a:prstGeom>
          <a:noFill/>
        </p:spPr>
        <p:txBody>
          <a:bodyPr wrap="none" rtlCol="0">
            <a:spAutoFit/>
          </a:bodyPr>
          <a:lstStyle/>
          <a:p>
            <a:r>
              <a:rPr lang="en-US" sz="2000" b="1" i="0" dirty="0">
                <a:effectLst/>
                <a:latin typeface="Arial" panose="020B0604020202020204" pitchFamily="34" charset="0"/>
                <a:ea typeface="Calibri" panose="020F0502020204030204" pitchFamily="34" charset="0"/>
                <a:cs typeface="Arial" panose="020B0604020202020204" pitchFamily="34" charset="0"/>
              </a:rPr>
              <a:t>Mobile Acoustic Field (MAF)</a:t>
            </a:r>
            <a:endParaRPr lang="en-US" sz="2000" b="1" dirty="0">
              <a:latin typeface="Arial" panose="020B0604020202020204" pitchFamily="34" charset="0"/>
              <a:ea typeface="Calibri" panose="020F0502020204030204" pitchFamily="34" charset="0"/>
              <a:cs typeface="Arial" panose="020B0604020202020204" pitchFamily="34" charset="0"/>
            </a:endParaRPr>
          </a:p>
        </p:txBody>
      </p:sp>
      <p:sp>
        <p:nvSpPr>
          <p:cNvPr id="3" name="Arc 2">
            <a:extLst>
              <a:ext uri="{FF2B5EF4-FFF2-40B4-BE49-F238E27FC236}">
                <a16:creationId xmlns:a16="http://schemas.microsoft.com/office/drawing/2014/main" id="{F8651A35-FBBE-880F-1FEF-DB501C7F0B84}"/>
              </a:ext>
            </a:extLst>
          </p:cNvPr>
          <p:cNvSpPr/>
          <p:nvPr/>
        </p:nvSpPr>
        <p:spPr>
          <a:xfrm rot="4987345">
            <a:off x="2868394" y="2724453"/>
            <a:ext cx="438742" cy="360310"/>
          </a:xfrm>
          <a:prstGeom prst="arc">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5D8BBF61-68A6-AD89-C5EB-09A1EBF53210}"/>
              </a:ext>
            </a:extLst>
          </p:cNvPr>
          <p:cNvSpPr txBox="1"/>
          <p:nvPr/>
        </p:nvSpPr>
        <p:spPr>
          <a:xfrm>
            <a:off x="3716981" y="1309465"/>
            <a:ext cx="710516" cy="369332"/>
          </a:xfrm>
          <a:prstGeom prst="rect">
            <a:avLst/>
          </a:prstGeom>
          <a:noFill/>
        </p:spPr>
        <p:txBody>
          <a:bodyPr wrap="none" rtlCol="0">
            <a:spAutoFit/>
          </a:bodyPr>
          <a:lstStyle/>
          <a:p>
            <a:r>
              <a:rPr lang="en-US" b="1" dirty="0">
                <a:solidFill>
                  <a:schemeClr val="bg1">
                    <a:lumMod val="65000"/>
                  </a:schemeClr>
                </a:solidFill>
                <a:latin typeface="Arial" panose="020B0604020202020204" pitchFamily="34" charset="0"/>
                <a:cs typeface="Arial" panose="020B0604020202020204" pitchFamily="34" charset="0"/>
              </a:rPr>
              <a:t>SAW</a:t>
            </a:r>
          </a:p>
        </p:txBody>
      </p:sp>
      <p:sp>
        <p:nvSpPr>
          <p:cNvPr id="10" name="TextBox 9">
            <a:extLst>
              <a:ext uri="{FF2B5EF4-FFF2-40B4-BE49-F238E27FC236}">
                <a16:creationId xmlns:a16="http://schemas.microsoft.com/office/drawing/2014/main" id="{905DBF32-A9DB-3F3D-1B95-0E7600073C08}"/>
              </a:ext>
            </a:extLst>
          </p:cNvPr>
          <p:cNvSpPr txBox="1"/>
          <p:nvPr/>
        </p:nvSpPr>
        <p:spPr>
          <a:xfrm>
            <a:off x="3646449" y="3689889"/>
            <a:ext cx="851580" cy="369332"/>
          </a:xfrm>
          <a:prstGeom prst="rect">
            <a:avLst/>
          </a:prstGeom>
          <a:noFill/>
        </p:spPr>
        <p:txBody>
          <a:bodyPr wrap="none" rtlCol="0">
            <a:spAutoFit/>
          </a:bodyPr>
          <a:lstStyle/>
          <a:p>
            <a:r>
              <a:rPr lang="en-US" b="1" dirty="0">
                <a:solidFill>
                  <a:schemeClr val="bg1">
                    <a:lumMod val="65000"/>
                  </a:schemeClr>
                </a:solidFill>
                <a:latin typeface="Arial" panose="020B0604020202020204" pitchFamily="34" charset="0"/>
                <a:cs typeface="Arial" panose="020B0604020202020204" pitchFamily="34" charset="0"/>
              </a:rPr>
              <a:t>LSAW</a:t>
            </a:r>
          </a:p>
        </p:txBody>
      </p:sp>
      <p:sp>
        <p:nvSpPr>
          <p:cNvPr id="26" name="Oval 25">
            <a:extLst>
              <a:ext uri="{FF2B5EF4-FFF2-40B4-BE49-F238E27FC236}">
                <a16:creationId xmlns:a16="http://schemas.microsoft.com/office/drawing/2014/main" id="{F9A6FEE7-801E-6A79-A01B-5BDB2359B2BE}"/>
              </a:ext>
            </a:extLst>
          </p:cNvPr>
          <p:cNvSpPr/>
          <p:nvPr/>
        </p:nvSpPr>
        <p:spPr>
          <a:xfrm>
            <a:off x="8974009" y="2897121"/>
            <a:ext cx="488747" cy="500811"/>
          </a:xfrm>
          <a:prstGeom prst="ellipse">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F0AF61A-7BDE-E114-FEF7-E8CE31DD26AB}"/>
              </a:ext>
            </a:extLst>
          </p:cNvPr>
          <p:cNvSpPr/>
          <p:nvPr/>
        </p:nvSpPr>
        <p:spPr>
          <a:xfrm>
            <a:off x="10588550" y="2909651"/>
            <a:ext cx="488747" cy="500811"/>
          </a:xfrm>
          <a:prstGeom prst="ellipse">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2F654609-1520-A727-B3DD-E53BF1571780}"/>
              </a:ext>
            </a:extLst>
          </p:cNvPr>
          <p:cNvPicPr>
            <a:picLocks noChangeAspect="1"/>
            <a:extLst>
              <a:ext uri="{51228E76-BA90-4043-B771-695A4F85340A}">
                <alf:liveFeedProps xmlns:alf="http://schemas.microsoft.com/office/drawing/2021/livefeed"/>
              </a:ext>
            </a:extLst>
          </p:cNvPicPr>
          <p:nvPr/>
        </p:nvPicPr>
        <p:blipFill>
          <a:blip r:embed="rId13">
            <a:extLst>
              <a:ext uri="{96DAC541-7B7A-43D3-8B79-37D633B846F1}">
                <asvg:svgBlip xmlns:asvg="http://schemas.microsoft.com/office/drawing/2016/SVG/main" r:embed="rId14"/>
              </a:ext>
            </a:extLst>
          </a:blip>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98485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repeatCount="indefinite"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repeatCount="indefinite" fill="hold" nodeType="withEffect">
                                  <p:stCondLst>
                                    <p:cond delay="0"/>
                                  </p:stCondLst>
                                  <p:childTnLst>
                                    <p:set>
                                      <p:cBhvr>
                                        <p:cTn id="9" dur="1" fill="hold">
                                          <p:stCondLst>
                                            <p:cond delay="0"/>
                                          </p:stCondLst>
                                        </p:cTn>
                                        <p:tgtEl>
                                          <p:spTgt spid="2051"/>
                                        </p:tgtEl>
                                        <p:attrNameLst>
                                          <p:attrName>style.visibility</p:attrName>
                                        </p:attrNameLst>
                                      </p:cBhvr>
                                      <p:to>
                                        <p:strVal val="visible"/>
                                      </p:to>
                                    </p:set>
                                    <p:animEffect transition="in" filter="fade">
                                      <p:cBhvr>
                                        <p:cTn id="10" dur="1000"/>
                                        <p:tgtEl>
                                          <p:spTgt spid="2051"/>
                                        </p:tgtEl>
                                      </p:cBhvr>
                                    </p:animEffect>
                                  </p:childTnLst>
                                </p:cTn>
                              </p:par>
                              <p:par>
                                <p:cTn id="11" presetID="10" presetClass="entr" presetSubtype="0" repeatCount="indefinite" fill="hold" nodeType="withEffect">
                                  <p:stCondLst>
                                    <p:cond delay="0"/>
                                  </p:stCondLst>
                                  <p:childTnLst>
                                    <p:set>
                                      <p:cBhvr>
                                        <p:cTn id="12" dur="1" fill="hold">
                                          <p:stCondLst>
                                            <p:cond delay="0"/>
                                          </p:stCondLst>
                                        </p:cTn>
                                        <p:tgtEl>
                                          <p:spTgt spid="2054"/>
                                        </p:tgtEl>
                                        <p:attrNameLst>
                                          <p:attrName>style.visibility</p:attrName>
                                        </p:attrNameLst>
                                      </p:cBhvr>
                                      <p:to>
                                        <p:strVal val="visible"/>
                                      </p:to>
                                    </p:set>
                                    <p:animEffect transition="in" filter="fade">
                                      <p:cBhvr>
                                        <p:cTn id="13" dur="1000"/>
                                        <p:tgtEl>
                                          <p:spTgt spid="2054"/>
                                        </p:tgtEl>
                                      </p:cBhvr>
                                    </p:animEffect>
                                  </p:childTnLst>
                                </p:cTn>
                              </p:par>
                              <p:par>
                                <p:cTn id="14" presetID="10" presetClass="entr" presetSubtype="0" repeatCount="indefinite"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childTnLst>
                                </p:cTn>
                              </p:par>
                              <p:par>
                                <p:cTn id="17" presetID="10" presetClass="entr" presetSubtype="0" repeatCount="indefinite" fill="hold" nodeType="withEffect">
                                  <p:stCondLst>
                                    <p:cond delay="0"/>
                                  </p:stCondLst>
                                  <p:childTnLst>
                                    <p:set>
                                      <p:cBhvr>
                                        <p:cTn id="18" dur="1" fill="hold">
                                          <p:stCondLst>
                                            <p:cond delay="0"/>
                                          </p:stCondLst>
                                        </p:cTn>
                                        <p:tgtEl>
                                          <p:spTgt spid="2056"/>
                                        </p:tgtEl>
                                        <p:attrNameLst>
                                          <p:attrName>style.visibility</p:attrName>
                                        </p:attrNameLst>
                                      </p:cBhvr>
                                      <p:to>
                                        <p:strVal val="visible"/>
                                      </p:to>
                                    </p:set>
                                    <p:animEffect transition="in" filter="fade">
                                      <p:cBhvr>
                                        <p:cTn id="19" dur="1000"/>
                                        <p:tgtEl>
                                          <p:spTgt spid="2056"/>
                                        </p:tgtEl>
                                      </p:cBhvr>
                                    </p:animEffect>
                                  </p:childTnLst>
                                </p:cTn>
                              </p:par>
                              <p:par>
                                <p:cTn id="20" presetID="10" presetClass="entr" presetSubtype="0" repeatCount="indefinite" fill="hold" nodeType="withEffect">
                                  <p:stCondLst>
                                    <p:cond delay="0"/>
                                  </p:stCondLst>
                                  <p:childTnLst>
                                    <p:set>
                                      <p:cBhvr>
                                        <p:cTn id="21" dur="1" fill="hold">
                                          <p:stCondLst>
                                            <p:cond delay="0"/>
                                          </p:stCondLst>
                                        </p:cTn>
                                        <p:tgtEl>
                                          <p:spTgt spid="2052"/>
                                        </p:tgtEl>
                                        <p:attrNameLst>
                                          <p:attrName>style.visibility</p:attrName>
                                        </p:attrNameLst>
                                      </p:cBhvr>
                                      <p:to>
                                        <p:strVal val="visible"/>
                                      </p:to>
                                    </p:set>
                                    <p:animEffect transition="in" filter="fade">
                                      <p:cBhvr>
                                        <p:cTn id="22" dur="1000"/>
                                        <p:tgtEl>
                                          <p:spTgt spid="2052"/>
                                        </p:tgtEl>
                                      </p:cBhvr>
                                    </p:animEffect>
                                  </p:childTnLst>
                                </p:cTn>
                              </p:par>
                              <p:par>
                                <p:cTn id="23" presetID="10" presetClass="entr" presetSubtype="0" repeatCount="indefinite" fill="hold" nodeType="withEffect">
                                  <p:stCondLst>
                                    <p:cond delay="0"/>
                                  </p:stCondLst>
                                  <p:childTnLst>
                                    <p:set>
                                      <p:cBhvr>
                                        <p:cTn id="24" dur="1" fill="hold">
                                          <p:stCondLst>
                                            <p:cond delay="0"/>
                                          </p:stCondLst>
                                        </p:cTn>
                                        <p:tgtEl>
                                          <p:spTgt spid="2053"/>
                                        </p:tgtEl>
                                        <p:attrNameLst>
                                          <p:attrName>style.visibility</p:attrName>
                                        </p:attrNameLst>
                                      </p:cBhvr>
                                      <p:to>
                                        <p:strVal val="visible"/>
                                      </p:to>
                                    </p:set>
                                    <p:animEffect transition="in" filter="fade">
                                      <p:cBhvr>
                                        <p:cTn id="25" dur="1000"/>
                                        <p:tgtEl>
                                          <p:spTgt spid="2053"/>
                                        </p:tgtEl>
                                      </p:cBhvr>
                                    </p:animEffect>
                                  </p:childTnLst>
                                </p:cTn>
                              </p:par>
                              <p:par>
                                <p:cTn id="26" presetID="10" presetClass="entr" presetSubtype="0" repeatCount="indefinite" fill="hold" nodeType="withEffect">
                                  <p:stCondLst>
                                    <p:cond delay="0"/>
                                  </p:stCondLst>
                                  <p:childTnLst>
                                    <p:set>
                                      <p:cBhvr>
                                        <p:cTn id="27" dur="1" fill="hold">
                                          <p:stCondLst>
                                            <p:cond delay="0"/>
                                          </p:stCondLst>
                                        </p:cTn>
                                        <p:tgtEl>
                                          <p:spTgt spid="2057"/>
                                        </p:tgtEl>
                                        <p:attrNameLst>
                                          <p:attrName>style.visibility</p:attrName>
                                        </p:attrNameLst>
                                      </p:cBhvr>
                                      <p:to>
                                        <p:strVal val="visible"/>
                                      </p:to>
                                    </p:set>
                                    <p:animEffect transition="in" filter="fade">
                                      <p:cBhvr>
                                        <p:cTn id="28" dur="1000"/>
                                        <p:tgtEl>
                                          <p:spTgt spid="2057"/>
                                        </p:tgtEl>
                                      </p:cBhvr>
                                    </p:animEffect>
                                  </p:childTnLst>
                                </p:cTn>
                              </p:par>
                              <p:par>
                                <p:cTn id="29" presetID="10" presetClass="entr" presetSubtype="0" repeatCount="indefinite" fill="hold" nodeType="withEffect">
                                  <p:stCondLst>
                                    <p:cond delay="0"/>
                                  </p:stCondLst>
                                  <p:childTnLst>
                                    <p:set>
                                      <p:cBhvr>
                                        <p:cTn id="30" dur="1" fill="hold">
                                          <p:stCondLst>
                                            <p:cond delay="0"/>
                                          </p:stCondLst>
                                        </p:cTn>
                                        <p:tgtEl>
                                          <p:spTgt spid="2058"/>
                                        </p:tgtEl>
                                        <p:attrNameLst>
                                          <p:attrName>style.visibility</p:attrName>
                                        </p:attrNameLst>
                                      </p:cBhvr>
                                      <p:to>
                                        <p:strVal val="visible"/>
                                      </p:to>
                                    </p:set>
                                    <p:animEffect transition="in" filter="fade">
                                      <p:cBhvr>
                                        <p:cTn id="31" dur="1000"/>
                                        <p:tgtEl>
                                          <p:spTgt spid="2058"/>
                                        </p:tgtEl>
                                      </p:cBhvr>
                                    </p:animEffect>
                                  </p:childTnLst>
                                </p:cTn>
                              </p:par>
                              <p:par>
                                <p:cTn id="32" presetID="10" presetClass="entr" presetSubtype="0" repeatCount="indefinite" fill="hold" nodeType="withEffect">
                                  <p:stCondLst>
                                    <p:cond delay="0"/>
                                  </p:stCondLst>
                                  <p:childTnLst>
                                    <p:set>
                                      <p:cBhvr>
                                        <p:cTn id="33" dur="1" fill="hold">
                                          <p:stCondLst>
                                            <p:cond delay="0"/>
                                          </p:stCondLst>
                                        </p:cTn>
                                        <p:tgtEl>
                                          <p:spTgt spid="2059"/>
                                        </p:tgtEl>
                                        <p:attrNameLst>
                                          <p:attrName>style.visibility</p:attrName>
                                        </p:attrNameLst>
                                      </p:cBhvr>
                                      <p:to>
                                        <p:strVal val="visible"/>
                                      </p:to>
                                    </p:set>
                                    <p:animEffect transition="in" filter="fade">
                                      <p:cBhvr>
                                        <p:cTn id="34" dur="1000"/>
                                        <p:tgtEl>
                                          <p:spTgt spid="2059"/>
                                        </p:tgtEl>
                                      </p:cBhvr>
                                    </p:animEffect>
                                  </p:childTnLst>
                                </p:cTn>
                              </p:par>
                              <p:par>
                                <p:cTn id="35" presetID="10" presetClass="entr" presetSubtype="0" repeatCount="indefinite" fill="hold" nodeType="withEffect">
                                  <p:stCondLst>
                                    <p:cond delay="0"/>
                                  </p:stCondLst>
                                  <p:childTnLst>
                                    <p:set>
                                      <p:cBhvr>
                                        <p:cTn id="36" dur="1" fill="hold">
                                          <p:stCondLst>
                                            <p:cond delay="0"/>
                                          </p:stCondLst>
                                        </p:cTn>
                                        <p:tgtEl>
                                          <p:spTgt spid="2060"/>
                                        </p:tgtEl>
                                        <p:attrNameLst>
                                          <p:attrName>style.visibility</p:attrName>
                                        </p:attrNameLst>
                                      </p:cBhvr>
                                      <p:to>
                                        <p:strVal val="visible"/>
                                      </p:to>
                                    </p:set>
                                    <p:animEffect transition="in" filter="fade">
                                      <p:cBhvr>
                                        <p:cTn id="37" dur="1000"/>
                                        <p:tgtEl>
                                          <p:spTgt spid="2060"/>
                                        </p:tgtEl>
                                      </p:cBhvr>
                                    </p:animEffect>
                                  </p:childTnLst>
                                </p:cTn>
                              </p:par>
                              <p:par>
                                <p:cTn id="38" presetID="10" presetClass="entr" presetSubtype="0" repeatCount="3000"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1588F9-AD6D-B3CE-316E-A7DC501DA131}"/>
              </a:ext>
            </a:extLst>
          </p:cNvPr>
          <p:cNvSpPr>
            <a:spLocks noGrp="1"/>
          </p:cNvSpPr>
          <p:nvPr>
            <p:ph type="sldNum" sz="quarter" idx="12"/>
          </p:nvPr>
        </p:nvSpPr>
        <p:spPr/>
        <p:txBody>
          <a:bodyPr/>
          <a:lstStyle/>
          <a:p>
            <a:r>
              <a:rPr lang="en-US" dirty="0"/>
              <a:t>7</a:t>
            </a:r>
          </a:p>
        </p:txBody>
      </p:sp>
      <p:pic>
        <p:nvPicPr>
          <p:cNvPr id="3" name="Picture 2">
            <a:extLst>
              <a:ext uri="{FF2B5EF4-FFF2-40B4-BE49-F238E27FC236}">
                <a16:creationId xmlns:a16="http://schemas.microsoft.com/office/drawing/2014/main" id="{077B323F-1F39-00B9-798F-AB752AE8EA94}"/>
              </a:ext>
            </a:extLst>
          </p:cNvPr>
          <p:cNvPicPr>
            <a:picLocks noChangeAspect="1"/>
          </p:cNvPicPr>
          <p:nvPr/>
        </p:nvPicPr>
        <p:blipFill>
          <a:blip r:embed="rId4"/>
          <a:stretch>
            <a:fillRect/>
          </a:stretch>
        </p:blipFill>
        <p:spPr>
          <a:xfrm>
            <a:off x="7106156" y="2670133"/>
            <a:ext cx="1345517" cy="3073498"/>
          </a:xfrm>
          <a:prstGeom prst="rect">
            <a:avLst/>
          </a:prstGeom>
        </p:spPr>
      </p:pic>
      <p:pic>
        <p:nvPicPr>
          <p:cNvPr id="31" name="Picture 30" descr="A diagram of a landscape&#10;&#10;Description automatically generated with medium confidence">
            <a:extLst>
              <a:ext uri="{FF2B5EF4-FFF2-40B4-BE49-F238E27FC236}">
                <a16:creationId xmlns:a16="http://schemas.microsoft.com/office/drawing/2014/main" id="{6C2322FA-9991-4AEA-C81D-9B2899F441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0194"/>
            <a:ext cx="12192000" cy="6898194"/>
          </a:xfrm>
          <a:prstGeom prst="rect">
            <a:avLst/>
          </a:prstGeom>
        </p:spPr>
      </p:pic>
      <p:sp>
        <p:nvSpPr>
          <p:cNvPr id="36" name="TextBox 35">
            <a:extLst>
              <a:ext uri="{FF2B5EF4-FFF2-40B4-BE49-F238E27FC236}">
                <a16:creationId xmlns:a16="http://schemas.microsoft.com/office/drawing/2014/main" id="{306415B8-07C9-07FA-9B65-5ED0EA31A067}"/>
              </a:ext>
            </a:extLst>
          </p:cNvPr>
          <p:cNvSpPr txBox="1"/>
          <p:nvPr/>
        </p:nvSpPr>
        <p:spPr>
          <a:xfrm>
            <a:off x="-259685" y="144092"/>
            <a:ext cx="4044585" cy="646331"/>
          </a:xfrm>
          <a:prstGeom prst="rect">
            <a:avLst/>
          </a:prstGeom>
          <a:noFill/>
        </p:spPr>
        <p:txBody>
          <a:bodyPr wrap="square" rtlCol="0">
            <a:spAutoFit/>
          </a:bodyPr>
          <a:lstStyle/>
          <a:p>
            <a:pPr algn="ctr"/>
            <a:r>
              <a:rPr lang="en-US" altLang="zh-CN" sz="3600" b="1" dirty="0">
                <a:solidFill>
                  <a:schemeClr val="bg1"/>
                </a:solidFill>
                <a:latin typeface="Arial" panose="020B0604020202020204" pitchFamily="34" charset="0"/>
                <a:ea typeface="Calibri" panose="020F0502020204030204" pitchFamily="34" charset="0"/>
                <a:cs typeface="Arial" panose="020B0604020202020204" pitchFamily="34" charset="0"/>
              </a:rPr>
              <a:t>Semiology</a:t>
            </a:r>
          </a:p>
        </p:txBody>
      </p:sp>
      <p:sp>
        <p:nvSpPr>
          <p:cNvPr id="47" name="Arrow: Right 46">
            <a:extLst>
              <a:ext uri="{FF2B5EF4-FFF2-40B4-BE49-F238E27FC236}">
                <a16:creationId xmlns:a16="http://schemas.microsoft.com/office/drawing/2014/main" id="{35680A17-E632-1782-75E7-30E0283A7353}"/>
              </a:ext>
            </a:extLst>
          </p:cNvPr>
          <p:cNvSpPr/>
          <p:nvPr/>
        </p:nvSpPr>
        <p:spPr>
          <a:xfrm>
            <a:off x="843642" y="2746648"/>
            <a:ext cx="1167140" cy="431639"/>
          </a:xfrm>
          <a:prstGeom prst="rightArrow">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Arrow: Right 47">
            <a:extLst>
              <a:ext uri="{FF2B5EF4-FFF2-40B4-BE49-F238E27FC236}">
                <a16:creationId xmlns:a16="http://schemas.microsoft.com/office/drawing/2014/main" id="{D013AA28-84D6-8DAD-B8B6-0257CF5E68CD}"/>
              </a:ext>
            </a:extLst>
          </p:cNvPr>
          <p:cNvSpPr/>
          <p:nvPr/>
        </p:nvSpPr>
        <p:spPr>
          <a:xfrm>
            <a:off x="2848027" y="2746648"/>
            <a:ext cx="1167140" cy="431639"/>
          </a:xfrm>
          <a:prstGeom prst="rightArrow">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Right 48">
            <a:extLst>
              <a:ext uri="{FF2B5EF4-FFF2-40B4-BE49-F238E27FC236}">
                <a16:creationId xmlns:a16="http://schemas.microsoft.com/office/drawing/2014/main" id="{9ED527FE-D7D1-26D7-5065-B53F31383C10}"/>
              </a:ext>
            </a:extLst>
          </p:cNvPr>
          <p:cNvSpPr/>
          <p:nvPr/>
        </p:nvSpPr>
        <p:spPr>
          <a:xfrm>
            <a:off x="5289157" y="2746648"/>
            <a:ext cx="1167140" cy="431639"/>
          </a:xfrm>
          <a:prstGeom prst="rightArrow">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57435028-C821-F6D5-F8BA-49B437ADA638}"/>
              </a:ext>
            </a:extLst>
          </p:cNvPr>
          <p:cNvSpPr/>
          <p:nvPr/>
        </p:nvSpPr>
        <p:spPr>
          <a:xfrm>
            <a:off x="7396720" y="2766637"/>
            <a:ext cx="1167140" cy="431639"/>
          </a:xfrm>
          <a:prstGeom prst="rightArrow">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3EDA18B8-58D4-982F-1D3E-501A3338D9D7}"/>
              </a:ext>
            </a:extLst>
          </p:cNvPr>
          <p:cNvSpPr txBox="1"/>
          <p:nvPr/>
        </p:nvSpPr>
        <p:spPr>
          <a:xfrm>
            <a:off x="521754" y="2397305"/>
            <a:ext cx="1925039"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Rayleigh Wave</a:t>
            </a:r>
          </a:p>
        </p:txBody>
      </p:sp>
      <p:sp>
        <p:nvSpPr>
          <p:cNvPr id="52" name="Arrow: Right 51">
            <a:extLst>
              <a:ext uri="{FF2B5EF4-FFF2-40B4-BE49-F238E27FC236}">
                <a16:creationId xmlns:a16="http://schemas.microsoft.com/office/drawing/2014/main" id="{785AFEF1-431A-6392-AE84-2701784BFDA9}"/>
              </a:ext>
            </a:extLst>
          </p:cNvPr>
          <p:cNvSpPr/>
          <p:nvPr/>
        </p:nvSpPr>
        <p:spPr>
          <a:xfrm rot="16200000">
            <a:off x="2131822" y="2158222"/>
            <a:ext cx="606339" cy="362218"/>
          </a:xfrm>
          <a:prstGeom prst="rightArrow">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053EF4E0-60DD-95F2-B952-36EDB8B8B40C}"/>
              </a:ext>
            </a:extLst>
          </p:cNvPr>
          <p:cNvSpPr/>
          <p:nvPr/>
        </p:nvSpPr>
        <p:spPr>
          <a:xfrm rot="16200000">
            <a:off x="4261574" y="2185798"/>
            <a:ext cx="606339" cy="362218"/>
          </a:xfrm>
          <a:prstGeom prst="rightArrow">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Right 54">
            <a:extLst>
              <a:ext uri="{FF2B5EF4-FFF2-40B4-BE49-F238E27FC236}">
                <a16:creationId xmlns:a16="http://schemas.microsoft.com/office/drawing/2014/main" id="{E7C5C76A-66F1-7A72-A0F6-1A6B8E182EB9}"/>
              </a:ext>
            </a:extLst>
          </p:cNvPr>
          <p:cNvSpPr/>
          <p:nvPr/>
        </p:nvSpPr>
        <p:spPr>
          <a:xfrm rot="16200000">
            <a:off x="6487501" y="2185854"/>
            <a:ext cx="606339" cy="362218"/>
          </a:xfrm>
          <a:prstGeom prst="rightArrow">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15D58C4-4B4F-CD43-A3E4-70088C4EBE10}"/>
              </a:ext>
            </a:extLst>
          </p:cNvPr>
          <p:cNvSpPr txBox="1"/>
          <p:nvPr/>
        </p:nvSpPr>
        <p:spPr>
          <a:xfrm>
            <a:off x="3434150" y="1666829"/>
            <a:ext cx="2445288"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Leaky </a:t>
            </a:r>
            <a:r>
              <a:rPr lang="en-US" altLang="zh-CN" b="1" dirty="0">
                <a:solidFill>
                  <a:schemeClr val="bg1"/>
                </a:solidFill>
                <a:latin typeface="Arial" panose="020B0604020202020204" pitchFamily="34" charset="0"/>
                <a:cs typeface="Arial" panose="020B0604020202020204" pitchFamily="34" charset="0"/>
              </a:rPr>
              <a:t>S</a:t>
            </a:r>
            <a:r>
              <a:rPr lang="en-US" b="1" dirty="0">
                <a:solidFill>
                  <a:schemeClr val="bg1"/>
                </a:solidFill>
                <a:latin typeface="Arial" panose="020B0604020202020204" pitchFamily="34" charset="0"/>
                <a:cs typeface="Arial" panose="020B0604020202020204" pitchFamily="34" charset="0"/>
              </a:rPr>
              <a:t>urface </a:t>
            </a:r>
            <a:r>
              <a:rPr lang="en-US" altLang="zh-CN" b="1" dirty="0">
                <a:solidFill>
                  <a:schemeClr val="bg1"/>
                </a:solidFill>
                <a:latin typeface="Arial" panose="020B0604020202020204" pitchFamily="34" charset="0"/>
                <a:cs typeface="Arial" panose="020B0604020202020204" pitchFamily="34" charset="0"/>
              </a:rPr>
              <a:t>Wave</a:t>
            </a:r>
            <a:endParaRPr lang="en-US" b="1"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D03A7753-357D-0D64-0A18-3EE9235C15AC}"/>
              </a:ext>
            </a:extLst>
          </p:cNvPr>
          <p:cNvSpPr txBox="1"/>
          <p:nvPr/>
        </p:nvSpPr>
        <p:spPr>
          <a:xfrm>
            <a:off x="37403" y="6538912"/>
            <a:ext cx="3036276" cy="307777"/>
          </a:xfrm>
          <a:prstGeom prst="rect">
            <a:avLst/>
          </a:prstGeom>
          <a:noFill/>
        </p:spPr>
        <p:txBody>
          <a:bodyPr wrap="square">
            <a:spAutoFit/>
          </a:bodyPr>
          <a:lstStyle/>
          <a:p>
            <a:r>
              <a:rPr lang="en-US" sz="14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L., D. (2015, September 27).</a:t>
            </a:r>
          </a:p>
        </p:txBody>
      </p:sp>
      <p:sp>
        <p:nvSpPr>
          <p:cNvPr id="2" name="Arrow: Right 1">
            <a:extLst>
              <a:ext uri="{FF2B5EF4-FFF2-40B4-BE49-F238E27FC236}">
                <a16:creationId xmlns:a16="http://schemas.microsoft.com/office/drawing/2014/main" id="{01641D86-3B34-D083-D8C7-17C04D301485}"/>
              </a:ext>
            </a:extLst>
          </p:cNvPr>
          <p:cNvSpPr/>
          <p:nvPr/>
        </p:nvSpPr>
        <p:spPr>
          <a:xfrm>
            <a:off x="9682173" y="2766637"/>
            <a:ext cx="1167140" cy="431639"/>
          </a:xfrm>
          <a:prstGeom prst="rightArrow">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3395509F-FC99-1FA8-C871-93ABD6CF9794}"/>
              </a:ext>
            </a:extLst>
          </p:cNvPr>
          <p:cNvSpPr/>
          <p:nvPr/>
        </p:nvSpPr>
        <p:spPr>
          <a:xfrm rot="16200000">
            <a:off x="8798363" y="2185798"/>
            <a:ext cx="606339" cy="362218"/>
          </a:xfrm>
          <a:prstGeom prst="rightArrow">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F37D1D8C-C0EB-279C-663B-AEA5786D0972}"/>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77412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repeatCount="indefinite"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childTnLst>
                                </p:cTn>
                              </p:par>
                              <p:par>
                                <p:cTn id="8" presetID="10" presetClass="entr" presetSubtype="0" repeatCount="indefinite"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childTnLst>
                                </p:cTn>
                              </p:par>
                              <p:par>
                                <p:cTn id="11" presetID="10" presetClass="entr" presetSubtype="0" repeatCount="indefinite"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1000"/>
                                        <p:tgtEl>
                                          <p:spTgt spid="48"/>
                                        </p:tgtEl>
                                      </p:cBhvr>
                                    </p:animEffect>
                                  </p:childTnLst>
                                </p:cTn>
                              </p:par>
                              <p:par>
                                <p:cTn id="14" presetID="10" presetClass="entr" presetSubtype="0" repeatCount="indefinite"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1000"/>
                                        <p:tgtEl>
                                          <p:spTgt spid="49"/>
                                        </p:tgtEl>
                                      </p:cBhvr>
                                    </p:animEffect>
                                  </p:childTnLst>
                                </p:cTn>
                              </p:par>
                              <p:par>
                                <p:cTn id="17" presetID="10" presetClass="entr" presetSubtype="0" repeatCount="indefinite"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1000"/>
                                        <p:tgtEl>
                                          <p:spTgt spid="50"/>
                                        </p:tgtEl>
                                      </p:cBhvr>
                                    </p:animEffect>
                                  </p:childTnLst>
                                </p:cTn>
                              </p:par>
                              <p:par>
                                <p:cTn id="20" presetID="10" presetClass="entr" presetSubtype="0" repeatCount="indefinite"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repeatCount="indefinite"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1000"/>
                                        <p:tgtEl>
                                          <p:spTgt spid="52"/>
                                        </p:tgtEl>
                                      </p:cBhvr>
                                    </p:animEffect>
                                  </p:childTnLst>
                                </p:cTn>
                              </p:par>
                              <p:par>
                                <p:cTn id="28" presetID="10" presetClass="entr" presetSubtype="0" repeatCount="indefinite" fill="hold" grpId="0"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1000"/>
                                        <p:tgtEl>
                                          <p:spTgt spid="54"/>
                                        </p:tgtEl>
                                      </p:cBhvr>
                                    </p:animEffect>
                                  </p:childTnLst>
                                </p:cTn>
                              </p:par>
                              <p:par>
                                <p:cTn id="31" presetID="10" presetClass="entr" presetSubtype="0" repeatCount="indefinite"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1000"/>
                                        <p:tgtEl>
                                          <p:spTgt spid="56"/>
                                        </p:tgtEl>
                                      </p:cBhvr>
                                    </p:animEffect>
                                  </p:childTnLst>
                                </p:cTn>
                              </p:par>
                              <p:par>
                                <p:cTn id="34" presetID="10" presetClass="entr" presetSubtype="0" repeatCount="indefinite"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1000"/>
                                        <p:tgtEl>
                                          <p:spTgt spid="55"/>
                                        </p:tgtEl>
                                      </p:cBhvr>
                                    </p:animEffect>
                                  </p:childTnLst>
                                </p:cTn>
                              </p:par>
                              <p:par>
                                <p:cTn id="37" presetID="10" presetClass="entr" presetSubtype="0" repeatCount="indefinite"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p:bldP spid="52" grpId="0" animBg="1"/>
      <p:bldP spid="54" grpId="0" animBg="1"/>
      <p:bldP spid="55" grpId="0" animBg="1"/>
      <p:bldP spid="56" grpId="0"/>
      <p:bldP spid="2" grpId="0" animBg="1"/>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1"/>
</p:tagLst>
</file>

<file path=ppt/tags/tag10.xml><?xml version="1.0" encoding="utf-8"?>
<p:tagLst xmlns:a="http://schemas.openxmlformats.org/drawingml/2006/main" xmlns:r="http://schemas.openxmlformats.org/officeDocument/2006/relationships" xmlns:p="http://schemas.openxmlformats.org/presentationml/2006/main">
  <p:tag name="TIMING" val="|8"/>
</p:tagLst>
</file>

<file path=ppt/tags/tag11.xml><?xml version="1.0" encoding="utf-8"?>
<p:tagLst xmlns:a="http://schemas.openxmlformats.org/drawingml/2006/main" xmlns:r="http://schemas.openxmlformats.org/officeDocument/2006/relationships" xmlns:p="http://schemas.openxmlformats.org/presentationml/2006/main">
  <p:tag name="TIMING" val="|10.7"/>
</p:tagLst>
</file>

<file path=ppt/tags/tag12.xml><?xml version="1.0" encoding="utf-8"?>
<p:tagLst xmlns:a="http://schemas.openxmlformats.org/drawingml/2006/main" xmlns:r="http://schemas.openxmlformats.org/officeDocument/2006/relationships" xmlns:p="http://schemas.openxmlformats.org/presentationml/2006/main">
  <p:tag name="TIMING" val="|21"/>
</p:tagLst>
</file>

<file path=ppt/tags/tag2.xml><?xml version="1.0" encoding="utf-8"?>
<p:tagLst xmlns:a="http://schemas.openxmlformats.org/drawingml/2006/main" xmlns:r="http://schemas.openxmlformats.org/officeDocument/2006/relationships" xmlns:p="http://schemas.openxmlformats.org/presentationml/2006/main">
  <p:tag name="TIMING" val="|7.5|22|3.1|13.2"/>
</p:tagLst>
</file>

<file path=ppt/tags/tag3.xml><?xml version="1.0" encoding="utf-8"?>
<p:tagLst xmlns:a="http://schemas.openxmlformats.org/drawingml/2006/main" xmlns:r="http://schemas.openxmlformats.org/officeDocument/2006/relationships" xmlns:p="http://schemas.openxmlformats.org/presentationml/2006/main">
  <p:tag name="TIMING" val="|10.8|27.4|4.5|33.3"/>
</p:tagLst>
</file>

<file path=ppt/tags/tag4.xml><?xml version="1.0" encoding="utf-8"?>
<p:tagLst xmlns:a="http://schemas.openxmlformats.org/drawingml/2006/main" xmlns:r="http://schemas.openxmlformats.org/officeDocument/2006/relationships" xmlns:p="http://schemas.openxmlformats.org/presentationml/2006/main">
  <p:tag name="TIMING" val="|7|6.8|5.3"/>
</p:tagLst>
</file>

<file path=ppt/tags/tag5.xml><?xml version="1.0" encoding="utf-8"?>
<p:tagLst xmlns:a="http://schemas.openxmlformats.org/drawingml/2006/main" xmlns:r="http://schemas.openxmlformats.org/officeDocument/2006/relationships" xmlns:p="http://schemas.openxmlformats.org/presentationml/2006/main">
  <p:tag name="TIMING" val="|1.9"/>
</p:tagLst>
</file>

<file path=ppt/tags/tag6.xml><?xml version="1.0" encoding="utf-8"?>
<p:tagLst xmlns:a="http://schemas.openxmlformats.org/drawingml/2006/main" xmlns:r="http://schemas.openxmlformats.org/officeDocument/2006/relationships" xmlns:p="http://schemas.openxmlformats.org/presentationml/2006/main">
  <p:tag name="TIMING" val="|12.2|15.8"/>
</p:tagLst>
</file>

<file path=ppt/tags/tag7.xml><?xml version="1.0" encoding="utf-8"?>
<p:tagLst xmlns:a="http://schemas.openxmlformats.org/drawingml/2006/main" xmlns:r="http://schemas.openxmlformats.org/officeDocument/2006/relationships" xmlns:p="http://schemas.openxmlformats.org/presentationml/2006/main">
  <p:tag name="TIMING" val="|19.6"/>
</p:tagLst>
</file>

<file path=ppt/tags/tag8.xml><?xml version="1.0" encoding="utf-8"?>
<p:tagLst xmlns:a="http://schemas.openxmlformats.org/drawingml/2006/main" xmlns:r="http://schemas.openxmlformats.org/officeDocument/2006/relationships" xmlns:p="http://schemas.openxmlformats.org/presentationml/2006/main">
  <p:tag name="TIMING" val="|8.8"/>
</p:tagLst>
</file>

<file path=ppt/tags/tag9.xml><?xml version="1.0" encoding="utf-8"?>
<p:tagLst xmlns:a="http://schemas.openxmlformats.org/drawingml/2006/main" xmlns:r="http://schemas.openxmlformats.org/officeDocument/2006/relationships" xmlns:p="http://schemas.openxmlformats.org/presentationml/2006/main">
  <p:tag name="TIMING" val="|20.6|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4E4BD7BAF86054A9BD97A765FC067E7" ma:contentTypeVersion="14" ma:contentTypeDescription="Create a new document." ma:contentTypeScope="" ma:versionID="fe7ae87f91ec8dfc79ec90e46d07ac37">
  <xsd:schema xmlns:xsd="http://www.w3.org/2001/XMLSchema" xmlns:xs="http://www.w3.org/2001/XMLSchema" xmlns:p="http://schemas.microsoft.com/office/2006/metadata/properties" xmlns:ns3="762a3a4c-c3bd-4bd2-8935-b979a707cf33" xmlns:ns4="bc9883f3-5efc-4a6b-a717-804fd936dbe6" targetNamespace="http://schemas.microsoft.com/office/2006/metadata/properties" ma:root="true" ma:fieldsID="1211c2d4b204757fe4daf8b817bcd1e1" ns3:_="" ns4:_="">
    <xsd:import namespace="762a3a4c-c3bd-4bd2-8935-b979a707cf33"/>
    <xsd:import namespace="bc9883f3-5efc-4a6b-a717-804fd936dbe6"/>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element ref="ns3:MediaServiceDateTaken" minOccurs="0"/>
                <xsd:element ref="ns3:MediaServiceAutoTags" minOccurs="0"/>
                <xsd:element ref="ns3:MediaLengthInSeconds" minOccurs="0"/>
                <xsd:element ref="ns3:MediaServiceObjectDetectorVersions" minOccurs="0"/>
                <xsd:element ref="ns3:MediaServiceOCR" minOccurs="0"/>
                <xsd:element ref="ns3:MediaServiceGenerationTime" minOccurs="0"/>
                <xsd:element ref="ns3:MediaServiceEventHashCode"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2a3a4c-c3bd-4bd2-8935-b979a707cf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c9883f3-5efc-4a6b-a717-804fd936dbe6"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762a3a4c-c3bd-4bd2-8935-b979a707cf33" xsi:nil="true"/>
  </documentManagement>
</p:properties>
</file>

<file path=customXml/itemProps1.xml><?xml version="1.0" encoding="utf-8"?>
<ds:datastoreItem xmlns:ds="http://schemas.openxmlformats.org/officeDocument/2006/customXml" ds:itemID="{B8A43656-6C29-4197-A152-AD5AF69741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2a3a4c-c3bd-4bd2-8935-b979a707cf33"/>
    <ds:schemaRef ds:uri="bc9883f3-5efc-4a6b-a717-804fd936db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F360059-D45C-4AD9-9CC2-4931B07251BB}">
  <ds:schemaRefs>
    <ds:schemaRef ds:uri="http://schemas.microsoft.com/sharepoint/v3/contenttype/forms"/>
  </ds:schemaRefs>
</ds:datastoreItem>
</file>

<file path=customXml/itemProps3.xml><?xml version="1.0" encoding="utf-8"?>
<ds:datastoreItem xmlns:ds="http://schemas.openxmlformats.org/officeDocument/2006/customXml" ds:itemID="{F124AAAB-6CA7-4CEF-804F-F8DEE213C1BC}">
  <ds:schemaRefs>
    <ds:schemaRef ds:uri="http://purl.org/dc/elements/1.1/"/>
    <ds:schemaRef ds:uri="http://schemas.microsoft.com/office/2006/metadata/properties"/>
    <ds:schemaRef ds:uri="http://schemas.microsoft.com/office/2006/documentManagement/types"/>
    <ds:schemaRef ds:uri="http://purl.org/dc/terms/"/>
    <ds:schemaRef ds:uri="http://www.w3.org/XML/1998/namespace"/>
    <ds:schemaRef ds:uri="http://schemas.microsoft.com/office/infopath/2007/PartnerControls"/>
    <ds:schemaRef ds:uri="http://schemas.openxmlformats.org/package/2006/metadata/core-properties"/>
    <ds:schemaRef ds:uri="bc9883f3-5efc-4a6b-a717-804fd936dbe6"/>
    <ds:schemaRef ds:uri="762a3a4c-c3bd-4bd2-8935-b979a707cf33"/>
    <ds:schemaRef ds:uri="http://purl.org/dc/dcmitype/"/>
  </ds:schemaRefs>
</ds:datastoreItem>
</file>

<file path=docMetadata/LabelInfo.xml><?xml version="1.0" encoding="utf-8"?>
<clbl:labelList xmlns:clbl="http://schemas.microsoft.com/office/2020/mipLabelMetadata">
  <clbl:label id="{9ef9f489-e0a0-4eeb-87cc-3a526112fd0d}" enabled="0" method="" siteId="{9ef9f489-e0a0-4eeb-87cc-3a526112fd0d}" removed="1"/>
</clbl:labelList>
</file>

<file path=docProps/app.xml><?xml version="1.0" encoding="utf-8"?>
<Properties xmlns="http://schemas.openxmlformats.org/officeDocument/2006/extended-properties" xmlns:vt="http://schemas.openxmlformats.org/officeDocument/2006/docPropsVTypes">
  <TotalTime>4979</TotalTime>
  <Words>2293</Words>
  <Application>Microsoft Macintosh PowerPoint</Application>
  <PresentationFormat>Widescreen</PresentationFormat>
  <Paragraphs>238</Paragraphs>
  <Slides>24</Slides>
  <Notes>24</Notes>
  <HiddenSlides>1</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3" baseType="lpstr">
      <vt:lpstr>Inter</vt:lpstr>
      <vt:lpstr>Söhne</vt:lpstr>
      <vt:lpstr>Aptos</vt:lpstr>
      <vt:lpstr>Aptos Display</vt:lpstr>
      <vt:lpstr>Arial</vt:lpstr>
      <vt:lpstr>Calibri</vt:lpstr>
      <vt:lpstr>Wingdings</vt:lpstr>
      <vt:lpstr>Office Theme</vt:lpstr>
      <vt:lpstr>Acrobat Document</vt:lpstr>
      <vt:lpstr>MAF: Exploring Mobile Acoustic Field for Hand-to-Face Gesture Interactions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MAF: Exploring Mobile Acoustic Field for Hand-to-Face Gesture Interactions</dc:title>
  <dc:creator>Yang, Yongjie</dc:creator>
  <cp:lastModifiedBy>Zhang, Yuxuan</cp:lastModifiedBy>
  <cp:revision>45</cp:revision>
  <dcterms:created xsi:type="dcterms:W3CDTF">2024-03-24T18:38:57Z</dcterms:created>
  <dcterms:modified xsi:type="dcterms:W3CDTF">2024-05-14T04:19:38Z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0x01010024E4BD7BAF86054A9BD97A765FC067E7</vt:lpwstr>
  </property>
</Properties>
</file>